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  <p:sldMasterId id="2147483715" r:id="rId4"/>
    <p:sldMasterId id="2147483703" r:id="rId5"/>
  </p:sldMasterIdLst>
  <p:notesMasterIdLst>
    <p:notesMasterId r:id="rId30"/>
  </p:notesMasterIdLst>
  <p:handoutMasterIdLst>
    <p:handoutMasterId r:id="rId31"/>
  </p:handoutMasterIdLst>
  <p:sldIdLst>
    <p:sldId id="370" r:id="rId6"/>
    <p:sldId id="379" r:id="rId7"/>
    <p:sldId id="378" r:id="rId8"/>
    <p:sldId id="385" r:id="rId9"/>
    <p:sldId id="387" r:id="rId10"/>
    <p:sldId id="383" r:id="rId11"/>
    <p:sldId id="376" r:id="rId12"/>
    <p:sldId id="388" r:id="rId13"/>
    <p:sldId id="389" r:id="rId14"/>
    <p:sldId id="410" r:id="rId15"/>
    <p:sldId id="400" r:id="rId16"/>
    <p:sldId id="401" r:id="rId17"/>
    <p:sldId id="402" r:id="rId18"/>
    <p:sldId id="403" r:id="rId19"/>
    <p:sldId id="390" r:id="rId20"/>
    <p:sldId id="391" r:id="rId21"/>
    <p:sldId id="392" r:id="rId22"/>
    <p:sldId id="411" r:id="rId23"/>
    <p:sldId id="405" r:id="rId24"/>
    <p:sldId id="406" r:id="rId25"/>
    <p:sldId id="407" r:id="rId26"/>
    <p:sldId id="408" r:id="rId27"/>
    <p:sldId id="371" r:id="rId28"/>
    <p:sldId id="365" r:id="rId29"/>
  </p:sldIdLst>
  <p:sldSz cx="9144000" cy="6858000" type="screen4x3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 Piekarski" initials="MP" lastIdx="0" clrIdx="0">
    <p:extLst>
      <p:ext uri="{19B8F6BF-5375-455C-9EA6-DF929625EA0E}">
        <p15:presenceInfo xmlns:p15="http://schemas.microsoft.com/office/powerpoint/2012/main" userId="Marian Piekar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0000"/>
    <a:srgbClr val="005A9E"/>
    <a:srgbClr val="35759D"/>
    <a:srgbClr val="B3D3EA"/>
    <a:srgbClr val="FF9900"/>
    <a:srgbClr val="1984CC"/>
    <a:srgbClr val="03136A"/>
    <a:srgbClr val="35B19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5596" autoAdjust="0"/>
  </p:normalViewPr>
  <p:slideViewPr>
    <p:cSldViewPr>
      <p:cViewPr varScale="1">
        <p:scale>
          <a:sx n="109" d="100"/>
          <a:sy n="109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936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4648780-86E0-4DD3-AB0A-AB7CDDEAC0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A3B00B3-7796-46C2-9F25-F42F4F3DAA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CEF964B-8F68-42D2-ACA1-B2BC1AD0FF0E}" type="datetimeFigureOut">
              <a:rPr lang="pl-PL"/>
              <a:pPr>
                <a:defRPr/>
              </a:pPr>
              <a:t>14.01.2025</a:t>
            </a:fld>
            <a:endParaRPr lang="pl-PL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1C923863-3682-4239-9BC6-C4999B140A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B8044581-C04F-447B-8669-7F74445A17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2CEF09-9986-4384-BDAD-0E06BC4DA5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CAED73E-D837-4066-9B68-B79A8D8D48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A1A7EE8-D980-41DB-8D92-C77CDD506E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343254C-0A2A-464F-B868-A210F309A4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D3F09443-FCAE-42A8-9F39-241937C622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dirty="0"/>
              <a:t>Bez języków mniejszości narodowej , etnicznej, języka kaszubskiego</a:t>
            </a: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7B46AA2-92C2-420F-8BF4-5EF02FB72E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1F6B7648-F833-4A0C-BF21-EBBEC5C5B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EF11D9-1610-4BEE-9176-0212AA592C3C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36F8AF6-21C5-44BA-B722-3EC43449B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ECD46-CC72-408B-9FB9-7BD520214A0C}" type="slidenum">
              <a:rPr lang="en-US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81E85DD-5E76-4428-A87D-0E6924CA5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0F05540-0ABC-42A0-B4A4-E051F61A1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pl-P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09800"/>
            <a:ext cx="7772400" cy="70485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97335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8836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838200"/>
            <a:ext cx="196215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73405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1709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6A85C2-9FDF-4DAC-959E-08CF5FB6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819D-8952-4364-A36C-FB2A474A7D78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422D8E-D654-4EF0-848E-F947FB1A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6ED9FA-C531-4C8E-B07C-FAC75005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EECE6-0D5A-4D09-9B0B-FBA8FD5B5B9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014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151CF8-B9DD-4BF3-BC05-677AB0B0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FB03-38E4-4FBF-AEF5-B854A379C7BD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ABEC04-3526-4E00-A7D4-DD5E9DA2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7E34B9-10CF-4EB1-998F-383116A7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5DD8-4175-4AC4-8960-6BF423A1F6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896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C39DDD-7AAD-4AD1-AD0A-AF41607E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F1D7-DAF2-4457-AA04-8025424E57CA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CD9ECE-B087-4E3D-81BE-394ED687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C22FD1-D5F0-4DF4-BACC-82E94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423B5-F42F-4A27-B7E8-BEB9764AFFF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488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4B1B499-BDF9-4FCA-BFED-4610C815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B5BB-2BB9-41F2-9495-BCB3619F85D3}" type="datetime1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6AE5867E-9CF0-4DC3-ABA3-16FF03D4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86F67CF-C817-4BE3-8C8C-F2B26E52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D044-9218-40F1-9B3E-5C48738499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78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27B12FCD-53AE-4128-8497-434E9F89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9F30-415F-4ED6-85B1-BBF4C875ED94}" type="datetime1">
              <a:rPr lang="pl-PL" smtClean="0"/>
              <a:t>14.01.2025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B6214276-FE80-4250-80A4-F203E005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6A0B0115-9977-4E86-82DD-A9310263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48FD7-9A68-431A-AAAC-3F738CDD66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279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5DF3BD56-855D-4185-BEC7-E98BC2F4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F9A2-0E2A-4EBA-AC21-A3DDD34346DD}" type="datetime1">
              <a:rPr lang="pl-PL" smtClean="0"/>
              <a:t>14.01.2025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FBA9936C-6B78-4790-B0F7-24A566DD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1CC331C2-3C0E-476C-8E1D-69619921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5E46F-8431-4A39-BE41-342B332D33F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6777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B0F6DFC7-01B8-48C1-AAE8-B1C4D1FB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B2FD-5E11-4532-AC85-F134022EE2F7}" type="datetime1">
              <a:rPr lang="pl-PL" smtClean="0"/>
              <a:t>14.01.2025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6E20AE74-9F86-408C-A612-049BB035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470FCEBA-42E0-45E1-9579-8588626D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72054-DFCF-4511-AEE4-5011D8C03B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112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E5FDAA2-1042-40DF-B724-EB6FA4CF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8F9B-6F5C-47B1-9FE5-67CF46CDDBCA}" type="datetime1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E3F6E748-AE83-483E-9AA3-024799B0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EBA6E39E-5E3F-45DB-842F-DF2FBFF8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032AD-2190-4F57-BD5E-9ADDB40F7F7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013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38421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736A656-C954-48EC-95AF-D02A96E3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77A6-5AB2-4DC6-AC2A-4B054B113BCE}" type="datetime1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C1E007D-FE08-454F-BD39-5C9B3AEC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C485CB3-92FC-419B-B6FD-89600D66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B98EC-15B9-4DF8-BFD1-AD30ECA52F0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242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CA3F13-D697-4E72-8148-C8E12D6F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D47B-8CC4-46A1-AC54-1E03ECCCCFDB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F2B991-1BE7-45DD-B533-113FAC60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5BC6E0-FAF0-43C2-B4AD-E640BC85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16604-C43F-4B12-8158-81948A5585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5847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1512E7-60C1-4AFA-8133-0795A043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A555-D19F-4B82-97EF-6A667C450607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888437-241D-4A05-8D84-5515E057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CFB2F0-9506-45E8-900B-D81E2B88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F9690-5BBD-418F-A7AD-E0CB93CD8BC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3697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C09384-2A0C-44A6-B5D7-D6CC4B50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718A-7070-4E49-B492-692F9E4E3255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4DD503-5692-45F2-AC91-554B4959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12DDF0-EAC3-402D-B4B7-31FB6938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257E-7C43-4F54-894C-72CFF126DCC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3445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97216B-A2FD-4CEE-BAAA-95879939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0DDF-8B5B-4435-9124-4D39BAF1AF5B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5F983D-81E2-47A1-AC7F-4B02113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3D97CE-9E61-414F-B530-D978BE1A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25DA-3221-4F6B-8C0A-A3A6A19FC02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1486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1C79AF-89F8-465F-8A85-E9E8C36D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9E24-75BE-4ECA-9AD6-FA3D67559027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AC1AFF-7C16-4AA8-91E6-D234FFC3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108409-FEE3-4F73-936F-A2A48CEE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10E2E-FD2E-49AA-BDE4-0E3D7DB46BE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824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19C9F6FE-A261-4249-854C-C827C625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5735-AC9D-4985-9878-E42104E88902}" type="datetime1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88CFA28-1E59-40DF-AB22-B00FBC18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16C31DF-9360-43B8-911D-F36F7096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7DFB2-1E0C-4D09-82A1-08CEC3CC500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2781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58F593F7-F92E-43E5-9BB8-E841C43D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CA90-7E66-4132-A9BB-A06B36E34BE5}" type="datetime1">
              <a:rPr lang="pl-PL" smtClean="0"/>
              <a:t>14.01.2025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DBE19A08-FC13-447C-BD7E-6B68FF64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C9F0A01D-3F3B-43B2-9D9B-7A77F1B8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71271-3A38-4A52-9BDC-C764AE62C32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2704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281D8873-CC1D-4F39-90D6-E7E03831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2012-6E95-4B59-9B58-6E1C9AA697B2}" type="datetime1">
              <a:rPr lang="pl-PL" smtClean="0"/>
              <a:t>14.01.2025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C6FF7A16-CC65-4229-8ED9-9501E35D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0BF42609-8E73-4044-8500-238D3A24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9305A-73C9-40F7-896F-57AAAC6D70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012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6442E75D-52DF-4BB3-AA80-D6BA84E5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3A97-0255-4667-80DA-54787AC0A91D}" type="datetime1">
              <a:rPr lang="pl-PL" smtClean="0"/>
              <a:t>14.01.2025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B8616354-F5CC-4811-9AE4-31DAF6ED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C56769FF-179D-41DE-A58D-8F9396CF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6B6E4-BF2D-4DA3-85EA-E69281D5B9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250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043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59FF0591-7FBC-4AE2-B745-F48B07C6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D95-BEBE-432E-BA04-AE97908F3501}" type="datetime1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233E8F2-6AE9-489A-B8D7-967F84C5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9059C268-1928-4C8D-A2F1-1419E9AF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45154-F837-448C-AAFE-0FB5AD2F302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283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F03BC6A6-C3C7-4317-893E-37699D2C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A57F-0D26-443E-AAC5-66C0508CB491}" type="datetime1">
              <a:rPr lang="pl-PL" smtClean="0"/>
              <a:t>14.01.2025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6DBD6BD-44AC-42B0-B9F9-210F90F0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CE3936DD-1950-437E-A304-72C534E2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76681-8843-425D-AE42-F650F2E213E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98237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A8563E-3A86-4289-8CE4-B76F7067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C75B-1E93-4D29-932A-BBFE50121D0A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ACEB61-E245-4696-9F57-25F52452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BE4D32-1506-45C2-BD02-C362A176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23CA2-3816-40AA-B8F9-3CE58854D3F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793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382430-8987-4241-8768-A48BE79C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A486-1BB5-4502-A23D-72CE3A5D1304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BB4593-989B-4345-A1F4-70DAAB03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67D00F-14D2-4442-917C-C236CA70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9C8F0-5FF2-40BE-91F0-2F9F5007A4F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3240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65D76AEE-1247-4D6D-9C0D-302E44F6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6E90-C4E8-4492-8944-C3AFE2148673}" type="datetime1">
              <a:rPr lang="pl-PL" smtClean="0"/>
              <a:t>14.01.2025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752EBA4A-97FD-498C-B42B-011B35B9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166241C-FD83-4188-8075-9C54FEDC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1F30-64E5-4D28-AF04-23A493316B2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242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5083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11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0374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58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381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293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07A0A4-9D25-45DD-AA96-3D194563A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38200"/>
            <a:ext cx="7315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F1B3CF-DCF6-44F1-A8F6-08C1FB39B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>
            <a:extLst>
              <a:ext uri="{FF2B5EF4-FFF2-40B4-BE49-F238E27FC236}">
                <a16:creationId xmlns:a16="http://schemas.microsoft.com/office/drawing/2014/main" id="{0ABEA10D-88F1-4999-9B9F-64C77C4075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>
            <a:extLst>
              <a:ext uri="{FF2B5EF4-FFF2-40B4-BE49-F238E27FC236}">
                <a16:creationId xmlns:a16="http://schemas.microsoft.com/office/drawing/2014/main" id="{A0A0E87F-4861-468F-A9BB-807849FB73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BED297-65BE-4BE4-B5FD-A388ABF5A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1F5FA9D-5798-4979-B1A4-67ADA66BA08A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064C5A-EEC3-4974-9095-D7C0E4A38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146ACD-D377-46CF-8612-2468017A4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7BF075-74CB-4D2D-B544-B2634F6BD20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>
            <a:extLst>
              <a:ext uri="{FF2B5EF4-FFF2-40B4-BE49-F238E27FC236}">
                <a16:creationId xmlns:a16="http://schemas.microsoft.com/office/drawing/2014/main" id="{27334F8B-0578-4696-8AC1-98ED5FAF93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>
            <a:extLst>
              <a:ext uri="{FF2B5EF4-FFF2-40B4-BE49-F238E27FC236}">
                <a16:creationId xmlns:a16="http://schemas.microsoft.com/office/drawing/2014/main" id="{E8D1AB29-861F-4F2D-B37A-DAE78285C0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3130F3-F034-4550-A9B9-CA65CE4A0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D353FA9-05CC-4F2C-A07C-95D4AF45ECC5}" type="datetime1">
              <a:rPr lang="pl-PL" smtClean="0"/>
              <a:t>14.01.2025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388494-153C-4B5B-9D3D-8980A92F4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4EFDC2-FDD4-45C7-A768-AF86894C7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2EB8894-D4C8-4597-966A-44E9774AB21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F5566575-B9F3-4C3B-B169-2499B849734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995936" y="2060848"/>
            <a:ext cx="5040560" cy="2808312"/>
          </a:xfrm>
        </p:spPr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 err="1"/>
              <a:t>Zawodometr</a:t>
            </a:r>
            <a:r>
              <a:rPr lang="pl-PL" sz="3200" b="1" dirty="0"/>
              <a:t> – pozytywny klucz do decyzji</a:t>
            </a:r>
            <a:br>
              <a:rPr lang="pl-PL" sz="2400" b="1" dirty="0"/>
            </a:br>
            <a:br>
              <a:rPr lang="pl-PL" altLang="pl-PL" sz="3200" b="1" dirty="0">
                <a:latin typeface="Arial" panose="020B0604020202020204" pitchFamily="34" charset="0"/>
              </a:rPr>
            </a:br>
            <a:r>
              <a:rPr lang="pl-PL" altLang="pl-PL" sz="3200" b="1" dirty="0">
                <a:latin typeface="Arial" panose="020B0604020202020204" pitchFamily="34" charset="0"/>
              </a:rPr>
              <a:t>	</a:t>
            </a:r>
            <a:br>
              <a:rPr lang="pl-PL" altLang="pl-PL" sz="3200" b="1" i="1" dirty="0">
                <a:latin typeface="Arial" panose="020B0604020202020204" pitchFamily="34" charset="0"/>
              </a:rPr>
            </a:br>
            <a:br>
              <a:rPr lang="pl-PL" altLang="pl-PL" sz="3200" b="1" i="1" dirty="0">
                <a:latin typeface="Arial" panose="020B0604020202020204" pitchFamily="34" charset="0"/>
              </a:rPr>
            </a:br>
            <a:endParaRPr lang="pl-PL" altLang="pl-PL" sz="2800" b="1" i="1" dirty="0">
              <a:latin typeface="Arial" panose="020B0604020202020204" pitchFamily="34" charset="0"/>
            </a:endParaRPr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17BAD245-F168-427F-8D9F-1BCA4BCD380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348038" y="5445224"/>
            <a:ext cx="5795962" cy="1752501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pl-PL" altLang="pl-PL" sz="2600" b="1" dirty="0">
                <a:latin typeface="Arial" panose="020B0604020202020204" pitchFamily="34" charset="0"/>
              </a:rPr>
              <a:t>		</a:t>
            </a:r>
            <a:r>
              <a:rPr lang="pl-PL" altLang="pl-PL" sz="1400" b="1" dirty="0">
                <a:solidFill>
                  <a:srgbClr val="C55A11"/>
                </a:solidFill>
              </a:rPr>
              <a:t>dr Marian Piekarski</a:t>
            </a:r>
          </a:p>
          <a:p>
            <a:pPr marL="0" indent="0" algn="r">
              <a:buFontTx/>
              <a:buNone/>
            </a:pPr>
            <a:r>
              <a:rPr lang="pl-PL" altLang="pl-PL" sz="1400" b="1" dirty="0">
                <a:solidFill>
                  <a:srgbClr val="C55A11"/>
                </a:solidFill>
              </a:rPr>
              <a:t>Centrum Pedagogiki i Psychologii</a:t>
            </a:r>
          </a:p>
        </p:txBody>
      </p:sp>
      <p:pic>
        <p:nvPicPr>
          <p:cNvPr id="4" name="Picture 2" descr="PK SYMETRYCZNE RGB">
            <a:extLst>
              <a:ext uri="{FF2B5EF4-FFF2-40B4-BE49-F238E27FC236}">
                <a16:creationId xmlns:a16="http://schemas.microsoft.com/office/drawing/2014/main" id="{B309D56F-F34E-4C64-BAF8-0D5AF77CD6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43460"/>
            <a:ext cx="2448272" cy="15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486F2-B893-66EE-E103-A7FAFA228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536788-0D5D-9075-0147-A585DE67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Zawodometr.pl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D31406-71BE-370D-1021-1DA6D24A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0" indent="0">
              <a:buClr>
                <a:srgbClr val="C55A11"/>
              </a:buClr>
              <a:buNone/>
            </a:pPr>
            <a:br>
              <a:rPr lang="pl-PL" sz="1800" dirty="0"/>
            </a:br>
            <a:endParaRPr lang="pl-PL" sz="18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D00E48-7005-5C68-7E41-A7062DD8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40" y="2060848"/>
            <a:ext cx="6804248" cy="45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2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BE0D-1598-15B9-6BF4-A341D78F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E5B577-A1E7-0A30-D827-296AA1C0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Zainteresowania -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5A95C6-1556-2B30-8062-2A5FA38D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Zainteresowania techniczne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Zainteresowania techniczne charakteryzują ucznia, który chętnie pracuje przy pomocy narzędzi, maszyn, urządzeń technicznych,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Lubi majsterkować, naprawiać lub wytwarzać przedmioty z różnych materiałów, wykorzystując sprawdzone technologie,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Szczególnym przedmiotem zainteresowań są: budowa i działanie maszyn i urządzeń materiały, surowce, programy i technologie,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Posiada następujące cechy: dobra spostrzegawczość, umiejętność obserwacji, odpowiedzialność, zdolność koncentracji uwagi, opanowanie, dokładność, obowiązkowość,</a:t>
            </a:r>
          </a:p>
          <a:p>
            <a:pPr marL="0" indent="0">
              <a:buClr>
                <a:srgbClr val="C55A11"/>
              </a:buClr>
              <a:buNone/>
            </a:pPr>
            <a:br>
              <a:rPr lang="pl-PL" sz="1800" dirty="0"/>
            </a:br>
            <a:endParaRPr lang="pl-PL" sz="18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60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B25C-AE29-9C60-5407-083300128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423BA-3FCC-A8C6-6355-E16D461F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Zainteresowania -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DC7BF6-6CEA-F3BE-D033-93D58283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>
              <a:buClr>
                <a:srgbClr val="C55A11"/>
              </a:buClr>
              <a:buFont typeface="+mj-lt"/>
              <a:buAutoNum type="arabicPeriod" startAt="2"/>
            </a:pPr>
            <a:r>
              <a:rPr lang="pl-PL" sz="2000" b="1" dirty="0"/>
              <a:t>Kontynuacja nauki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Technikum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przykładowe kierunki kształcenia: technik informatyk, technik mechanik, technik elektronik. technik teleinformatyk, technik pojazdów samochodowych, technik mechatronik, technik geodeta, technik budownictwa, technik urządzeń i systemów energii odnawialnej, 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Branżowa Szkoła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przykładowe kierunki kształcenia: elektronik, monter sieci i urządzeń telekomunikacyjnych, monter sieci sanitarnych, monter izolacji przemysłowych, kucharz, piekarz, cukiernik,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Liceum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przykładowe profile: matematyczno-fizyczny, matematyczno-informatyczny, fizyczno-informatyczny, programistyczny, politechniczny, </a:t>
            </a:r>
          </a:p>
          <a:p>
            <a:pPr marL="0" indent="0">
              <a:buClr>
                <a:srgbClr val="C55A11"/>
              </a:buClr>
              <a:buNone/>
            </a:pPr>
            <a:br>
              <a:rPr lang="pl-PL" sz="2000" dirty="0"/>
            </a:br>
            <a:endParaRPr lang="pl-PL" sz="2000" b="0" i="0" dirty="0">
              <a:solidFill>
                <a:srgbClr val="212529"/>
              </a:solidFill>
              <a:effectLst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296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925D1-107A-A80E-2888-3489E8658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54158B-B308-2413-5233-03D89BF4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Zainteresowania -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B1801-2E72-BD3D-54A8-BE9FF964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457200" indent="-457200">
              <a:buClr>
                <a:srgbClr val="C55A11"/>
              </a:buClr>
              <a:buFont typeface="+mj-lt"/>
              <a:buAutoNum type="arabicPeriod" startAt="3"/>
            </a:pPr>
            <a:r>
              <a:rPr lang="pl-PL" sz="2000" b="1" dirty="0"/>
              <a:t>Typowe zawody osób o zainteresowaniach technicznych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operator maszyn i urządzeń przemysłowych, ślusarz, tokarz, elektromonter; elektronik, elektryk, geolog, górnik, kierowca, metalurg, pilot, stolarz, cieśla, inżynier budowlany, mechanik,  wiertacz, odlewnik, szlifierz, operator procesów przemysłowych, sterowniczy procesów chemicznych, mechanik urządzeń przemysłowych, betoniarz, zbrojarz, spawacz, murarz, monter układów elektronicznych i automatyki przemysłowej, monter aparatury radiowo-telewizyjnej, elektromechanik, optyk elektronik, maszynista lokomotywy,</a:t>
            </a:r>
          </a:p>
          <a:p>
            <a:pPr marL="0" indent="0">
              <a:buClr>
                <a:srgbClr val="C55A11"/>
              </a:buClr>
              <a:buNone/>
            </a:pPr>
            <a:br>
              <a:rPr lang="pl-PL" sz="2000" dirty="0"/>
            </a:br>
            <a:endParaRPr lang="pl-PL" sz="2000" b="0" i="0" dirty="0">
              <a:solidFill>
                <a:srgbClr val="212529"/>
              </a:solidFill>
              <a:effectLst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923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5F292-918B-82CB-8E97-82B846AD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4F2EF2-3447-2176-31BA-2B558A0B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Zainteresowania -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D6C09-E33C-F8DA-E996-0D75CDFF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>
              <a:buClr>
                <a:srgbClr val="C55A11"/>
              </a:buClr>
              <a:buFont typeface="+mj-lt"/>
              <a:buAutoNum type="arabicPeriod" startAt="4"/>
            </a:pPr>
            <a:r>
              <a:rPr lang="pl-PL" sz="2000" b="1" dirty="0"/>
              <a:t>Weryfikator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1" dirty="0"/>
              <a:t>Osoba o zainteresowaniach technicznych lubi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czytać książki i czasopisma o tematyce technicznej, zwiedza wystawy techniczne i interesuje się nowościami technicznymi, odwiedza strony internetowe z zakresu nowości technicznych, naprawia różne domowe urządzenia np. AGD, RTV, lubi majsterkować i konstruować urządzenia techniczne, bierze udział w kołach zainteresowań w szkole lub domu kultury, orientuje się w schematach i rysunkach technicznych, chętnie bierze udział w lekcjach techniki, sam wymyśla różne udoskonalenia techniczne, interesuje się budową i działaniem różnych mechanizmów technicznych,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1" dirty="0"/>
              <a:t>Preferowanymi przedmiotami szkolnymi są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matematyka, fizyka, informatyka, technika, język obcy nowożytny,</a:t>
            </a:r>
          </a:p>
          <a:p>
            <a:pPr marL="0" indent="0">
              <a:buClr>
                <a:srgbClr val="C55A11"/>
              </a:buClr>
              <a:buNone/>
            </a:pPr>
            <a:br>
              <a:rPr lang="pl-PL" sz="1800" dirty="0"/>
            </a:br>
            <a:endParaRPr lang="pl-PL" sz="1800" b="0" i="0" dirty="0">
              <a:solidFill>
                <a:srgbClr val="212529"/>
              </a:solidFill>
              <a:effectLst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08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78FB5-F774-D4F9-9557-BF6FD95A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73DC2-95E6-02F6-25A3-C172BFE7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Zawodometr.pl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F6FCEA-2652-BB7B-39CA-90F554E6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0" indent="0" algn="ctr">
              <a:buClr>
                <a:srgbClr val="C55A11"/>
              </a:buClr>
              <a:buNone/>
            </a:pPr>
            <a:r>
              <a:rPr lang="pl-PL" sz="2000" dirty="0"/>
              <a:t>Część druga: </a:t>
            </a:r>
            <a:r>
              <a:rPr lang="pl-PL" sz="2000" b="1" dirty="0"/>
              <a:t>Test predyspozycji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0" i="0" dirty="0">
                <a:solidFill>
                  <a:srgbClr val="212529"/>
                </a:solidFill>
                <a:effectLst/>
              </a:rPr>
              <a:t>Test składa się z 50 pytań opisujących różnorodne czynności związane z pracą zawodową. Odpowiedz na pytania zaznaczając, jak bardzo chciałbyś/chciałabyś tego typu zadania zawodowe wykonywać w przyszłości.</a:t>
            </a:r>
            <a:br>
              <a:rPr lang="pl-PL" sz="2000" b="0" i="0" dirty="0">
                <a:solidFill>
                  <a:srgbClr val="212529"/>
                </a:solidFill>
                <a:effectLst/>
              </a:rPr>
            </a:br>
            <a:r>
              <a:rPr lang="pl-PL" sz="2000" b="0" i="0" dirty="0">
                <a:solidFill>
                  <a:srgbClr val="212529"/>
                </a:solidFill>
                <a:effectLst/>
              </a:rPr>
              <a:t>	</a:t>
            </a:r>
            <a:r>
              <a:rPr lang="pl-PL" sz="2000" b="1" i="0" dirty="0">
                <a:solidFill>
                  <a:srgbClr val="212529"/>
                </a:solidFill>
                <a:effectLst/>
              </a:rPr>
              <a:t>Nie spiesz się, ale też nie zastanawiaj się zbyt długo!</a:t>
            </a:r>
            <a:endParaRPr lang="pl-PL" sz="2000" b="0" i="0" dirty="0">
              <a:solidFill>
                <a:srgbClr val="212529"/>
              </a:solidFill>
              <a:effectLst/>
            </a:endParaRP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Techniczne,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Administracyjne,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Przedsiębiorcze,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Społeczne,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Artystyczne,</a:t>
            </a:r>
            <a:br>
              <a:rPr lang="pl-PL" sz="2000" b="1" dirty="0"/>
            </a:br>
            <a:endParaRPr lang="pl-PL" sz="2000" b="1" i="0" dirty="0">
              <a:effectLst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321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A8D4D-3735-9D76-7B70-01E9EAAD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76486-05E1-81A5-DC66-2DAFF8A0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Predyspozycje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B0E43B-8FE5-3611-2912-3AA68494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0" indent="0" algn="ctr">
              <a:buClr>
                <a:srgbClr val="C55A11"/>
              </a:buClr>
              <a:buNone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Predyspozycje zawodowe należą właściwości anatomiczno-fizjologicznych człowieka. Dotyczą głównie budowy i funkcjonowania układu nerwowego i są to zadatki wrodzone podlegające rozwojowi, warunkujące pomyślne rozwiązywanie zadań zawodowych,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kreślenie predyspozycji i ich rozpoznanie pomaga w prawidłowych decyzjach edukacyjno-zawodowych,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Jako </a:t>
            </a: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wrodzone skłonności do wykonywania danego zawodu ściśle wiążą się z uzdolnieniami i talentami posiadanymi przez daną osobę, 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Rozpoznanie własnych predyspozycji pozwala na kształcenie się w wybranym kierunku, a następnie poszukiwanie zatrudnienia, które jest adekwatne do posiadanych zdolności i talentów,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Dzięki temu możliwe jest osiągnięcie satysfakcji w życiu zawodowym i rozwijanie swojej kariery zawodowej we właściwy sposób,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T. Nowacki, K. </a:t>
            </a:r>
            <a:r>
              <a:rPr lang="pl-PL" sz="1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Korabiowska</a:t>
            </a:r>
            <a:r>
              <a:rPr lang="pl-PL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-Nowacka, B. Baraniak. </a:t>
            </a:r>
            <a:r>
              <a:rPr lang="pl-PL" sz="11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Nowy słownik pedagogiki pracy</a:t>
            </a:r>
            <a:r>
              <a:rPr lang="pl-PL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WSP TWP, Warszawa 2000, s.205</a:t>
            </a:r>
            <a:endParaRPr lang="pl-P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55A11"/>
              </a:buClr>
              <a:buNone/>
            </a:pPr>
            <a:br>
              <a:rPr lang="pl-PL" sz="1800" dirty="0"/>
            </a:br>
            <a:endParaRPr lang="pl-PL" sz="1800" b="0" i="0" dirty="0">
              <a:solidFill>
                <a:srgbClr val="212529"/>
              </a:solidFill>
              <a:effectLst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9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47087-A6D9-18BD-C934-87FC70BE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705D82-BD03-9D34-A639-8AA2585A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Predyspozycje - struktura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E1549-A028-251C-4C81-1BB6EE86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Mocne strony (kompetencje)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Narzędzia i materiały pracy,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Podstawowe czynności,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Zawody wskazane dla osób o predyspozycjach …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Typowe środowisko pracy,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Efekty (wytwory) pracy,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Przeciwwskazania zdrowotne,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Dalsza perspektywa kształcenia</a:t>
            </a:r>
            <a:br>
              <a:rPr lang="pl-PL" sz="2000" b="1" dirty="0"/>
            </a:br>
            <a:endParaRPr lang="pl-PL" sz="2000" b="1" i="0" dirty="0">
              <a:solidFill>
                <a:srgbClr val="212529"/>
              </a:solidFill>
              <a:effectLst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10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4EBA0-8C41-DE39-2B16-3BF9A72F5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73F84-8D9F-1BB3-C30C-6C714EE9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Zawodometr.pl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547264-D3C9-A2F9-9AEF-ED6C8BAFB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0" indent="0">
              <a:buClr>
                <a:srgbClr val="C55A11"/>
              </a:buClr>
              <a:buNone/>
            </a:pPr>
            <a:br>
              <a:rPr lang="pl-PL" sz="1800" dirty="0"/>
            </a:br>
            <a:endParaRPr lang="pl-PL" sz="18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0F6C0B4-2AB2-70EF-8801-89777F50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32373"/>
            <a:ext cx="6372200" cy="44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3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63657-018F-6BD2-2D90-C83A2200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233662-1E86-EE74-8D43-5BA3CB75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Predyspozycje -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60956F-0478-BDA8-E779-8C94C179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0" indent="0">
              <a:buClr>
                <a:srgbClr val="C55A11"/>
              </a:buClr>
              <a:buNone/>
            </a:pPr>
            <a:r>
              <a:rPr lang="pl-PL" sz="2000" b="1" dirty="0"/>
              <a:t>Predyspozycje społeczne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Mocne strony</a:t>
            </a:r>
            <a:r>
              <a:rPr lang="pl-PL" sz="2000" dirty="0"/>
              <a:t> (kompetencje):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empatia, komunikatywność, życzliwość, uczynność, pozytywny wpływ na innych, cierpliwość, wyrozumiałość, mediowanie, rozwiązywanie konfliktów, </a:t>
            </a:r>
          </a:p>
          <a:p>
            <a:pPr>
              <a:buClr>
                <a:srgbClr val="C55A11"/>
              </a:buClr>
              <a:buFont typeface="+mj-lt"/>
              <a:buAutoNum type="arabicPeriod" startAt="2"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Narzędzia i materiały pracy: 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słowo, rozmowa, idee, emocje, przepisy, procedury, metody, programy, testy, narzędzia diagnostyczne, nowe technologie biurowe i zawodowe,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55A11"/>
              </a:buCl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070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44A37C-11ED-CD9E-BBFB-C4C760E3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Festiwal zawodów 2023</a:t>
            </a:r>
          </a:p>
        </p:txBody>
      </p:sp>
      <p:pic>
        <p:nvPicPr>
          <p:cNvPr id="2050" name="Picture 2" descr="festiwal zawodw wiesz co robi">
            <a:extLst>
              <a:ext uri="{FF2B5EF4-FFF2-40B4-BE49-F238E27FC236}">
                <a16:creationId xmlns:a16="http://schemas.microsoft.com/office/drawing/2014/main" id="{6F277D52-542D-62BF-B3E4-26477BE9F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6" y="2719771"/>
            <a:ext cx="8388424" cy="33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3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8D1D9-0594-180D-73FE-2A61F0E8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55541-3407-0A51-8C0B-2F0CE2EB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Predyspozycje -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B73AF8-3EF8-D413-07C1-4F0038AB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457200" indent="-457200">
              <a:buClr>
                <a:srgbClr val="C55A11"/>
              </a:buClr>
              <a:buFont typeface="+mj-lt"/>
              <a:buAutoNum type="arabicPeriod" startAt="3"/>
            </a:pPr>
            <a:r>
              <a:rPr lang="pl-PL" sz="2000" b="1" dirty="0"/>
              <a:t>Podstawowe czynności: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doradzanie, uczenie, nauczanie, pomaganie, sprzedawanie, opiekowanie się, współpraca, komunikowanie się, rozmawianie, wyjaśnianie, informowanie, </a:t>
            </a:r>
          </a:p>
          <a:p>
            <a:pPr marL="457200" indent="-457200">
              <a:buClr>
                <a:srgbClr val="C55A11"/>
              </a:buClr>
              <a:buFont typeface="+mj-lt"/>
              <a:buAutoNum type="arabicPeriod" startAt="4"/>
            </a:pPr>
            <a:r>
              <a:rPr lang="pl-PL" sz="2000" b="1" dirty="0"/>
              <a:t>Zawody wskazane dla osób o predyspozycjach społecznych: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lekarz, nauczyciel, opiekunka, pielęgniarka, hostessa, handlowiec, psycholog, pedagog, trener, bibliotekarz, masażysta, </a:t>
            </a:r>
            <a:r>
              <a:rPr lang="pl-PL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coach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mentor, tutor,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91616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46FE5-76ED-D60E-2ECC-7DCE1324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762176-7FC3-8FCE-AFF3-5C3874AD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Predyspozycje -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E4ECE3-0EAA-AFAA-93A7-EA33A2979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457200" indent="-457200">
              <a:buClr>
                <a:srgbClr val="C55A11"/>
              </a:buClr>
              <a:buFont typeface="+mj-lt"/>
              <a:buAutoNum type="arabicPeriod" startAt="5"/>
            </a:pPr>
            <a:r>
              <a:rPr lang="pl-PL" sz="2000" b="1" dirty="0"/>
              <a:t>Typowe środowisko pracy: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edukacja, służba zdrowie, opieka socjalna, doradztwo, </a:t>
            </a:r>
            <a:r>
              <a:rPr lang="pl-PL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tutoring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coaching, mentoring, sfera pomocy drugiej osobie, </a:t>
            </a:r>
            <a:endParaRPr lang="pl-PL" sz="2000" dirty="0"/>
          </a:p>
          <a:p>
            <a:pPr marL="457200" indent="-457200">
              <a:buClr>
                <a:srgbClr val="C55A11"/>
              </a:buClr>
              <a:buFont typeface="+mj-lt"/>
              <a:buAutoNum type="arabicPeriod" startAt="6"/>
            </a:pPr>
            <a:r>
              <a:rPr lang="pl-PL" sz="2000" b="1" dirty="0"/>
              <a:t>Efekty (wytwory) pracy: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przykłady i modele zachowania i postępowania drugiej osoby, zmiany jakościowe i ilościowe różnych obszarów życia, zmiany myślenia, postaw, przekonań, modele ułatwiające uzyskanie określonych wartości czy stanów,</a:t>
            </a:r>
          </a:p>
          <a:p>
            <a:pPr marL="0" indent="0">
              <a:buClr>
                <a:srgbClr val="C55A11"/>
              </a:buClr>
              <a:buNone/>
            </a:pPr>
            <a:br>
              <a:rPr lang="pl-PL" sz="2000" dirty="0"/>
            </a:br>
            <a:endParaRPr lang="pl-PL" sz="2000" b="0" i="0" dirty="0">
              <a:solidFill>
                <a:srgbClr val="212529"/>
              </a:solidFill>
              <a:effectLst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6771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25FA8-6B2D-C684-0DF4-CCE023277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649561-74FB-A460-D036-64802A12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Predyspozycje - 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6BA725-D31B-3FAA-2E38-CF0A0B3A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457200" indent="-457200">
              <a:buClr>
                <a:srgbClr val="C55A11"/>
              </a:buClr>
              <a:buFont typeface="+mj-lt"/>
              <a:buAutoNum type="arabicPeriod" startAt="7"/>
            </a:pPr>
            <a:r>
              <a:rPr lang="pl-PL" sz="2000" b="1" dirty="0"/>
              <a:t>Przeciwwskazania zdrowotne: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wada wymowy, niedosłuch utrudniający kontakt z otoczeniem, przewlekłe choroby skóry, widoczne zniekształcenia – zwłaszcza twarzy, zaburzenia równowagi, itp.,</a:t>
            </a:r>
            <a:endParaRPr lang="pl-PL" sz="2000" dirty="0"/>
          </a:p>
          <a:p>
            <a:pPr marL="457200" indent="-457200">
              <a:buClr>
                <a:srgbClr val="C55A11"/>
              </a:buClr>
              <a:buFont typeface="+mj-lt"/>
              <a:buAutoNum type="arabicPeriod" startAt="8"/>
            </a:pPr>
            <a:r>
              <a:rPr lang="pl-PL" sz="2000" b="1" dirty="0"/>
              <a:t>Dalsza perspektywa kształcenia: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uniwersytety, politechniki, szkoły policealne,</a:t>
            </a:r>
            <a:endParaRPr lang="pl-PL" sz="2000" b="0" i="0" dirty="0">
              <a:solidFill>
                <a:srgbClr val="212529"/>
              </a:solidFill>
              <a:effectLst/>
            </a:endParaRPr>
          </a:p>
          <a:p>
            <a:pPr marL="0" indent="0">
              <a:buClr>
                <a:srgbClr val="C55A11"/>
              </a:buCl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0337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E0E325-8190-2304-3D36-6FD1FDFA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Zawodometr.pl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26E94B7-B236-8E94-18BC-7971DC44A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212" y="2420889"/>
            <a:ext cx="5839115" cy="4179724"/>
          </a:xfrm>
        </p:spPr>
      </p:pic>
    </p:spTree>
    <p:extLst>
      <p:ext uri="{BB962C8B-B14F-4D97-AF65-F5344CB8AC3E}">
        <p14:creationId xmlns:p14="http://schemas.microsoft.com/office/powerpoint/2010/main" val="216692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6">
            <a:extLst>
              <a:ext uri="{FF2B5EF4-FFF2-40B4-BE49-F238E27FC236}">
                <a16:creationId xmlns:a16="http://schemas.microsoft.com/office/drawing/2014/main" id="{D1CA86DC-0C7E-4383-9C27-DDB19F61BF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672" y="1484784"/>
            <a:ext cx="7544966" cy="2583979"/>
          </a:xfrm>
        </p:spPr>
        <p:txBody>
          <a:bodyPr/>
          <a:lstStyle/>
          <a:p>
            <a:pPr algn="ctr"/>
            <a:b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b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l-PL" sz="2400" b="1" dirty="0">
                <a:solidFill>
                  <a:srgbClr val="C55A11"/>
                </a:solidFill>
                <a:latin typeface="Arial" panose="020B0604020202020204" pitchFamily="34" charset="0"/>
              </a:rPr>
              <a:t>marian.piekarski@pk.edu.pl</a:t>
            </a:r>
            <a:br>
              <a:rPr lang="pl-PL" altLang="pl-PL" dirty="0">
                <a:solidFill>
                  <a:srgbClr val="C55A11"/>
                </a:solidFill>
                <a:latin typeface="Arial" panose="020B0604020202020204" pitchFamily="34" charset="0"/>
              </a:rPr>
            </a:br>
            <a:b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pl-PL" altLang="pl-P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5A79C-70F0-C0E4-408E-99E07DAE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Festiwal zawodów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E49E61-DDCD-51F8-03EA-8BE8DEA7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988840"/>
            <a:ext cx="6984776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9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8EBEC-2C35-90DF-A5F7-B1A589E0F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C0BEB3-2D46-B632-90B1-74E5B76C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Zawodometr.pl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4737B4-5772-6C75-8E00-BAB24EDFA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0" i="0" dirty="0">
                <a:solidFill>
                  <a:srgbClr val="212529"/>
                </a:solidFill>
                <a:effectLst/>
              </a:rPr>
              <a:t>Urząd Marszałkowski Województwa Małopolskiego</a:t>
            </a:r>
            <a:br>
              <a:rPr lang="pl-PL" sz="2000" dirty="0"/>
            </a:br>
            <a:r>
              <a:rPr lang="pl-PL" sz="2000" b="0" i="0" dirty="0">
                <a:solidFill>
                  <a:srgbClr val="212529"/>
                </a:solidFill>
                <a:effectLst/>
              </a:rPr>
              <a:t>Departament Edukacji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0" i="0" dirty="0">
                <a:solidFill>
                  <a:srgbClr val="212529"/>
                </a:solidFill>
                <a:effectLst/>
              </a:rPr>
              <a:t>Konsultacja merytoryczna: dr Marian Piekarski, Politechnika Krakowska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0" i="0" dirty="0">
                <a:solidFill>
                  <a:srgbClr val="212529"/>
                </a:solidFill>
                <a:effectLst/>
              </a:rPr>
              <a:t>Projekt graficzny i opracowanie informatyczne: </a:t>
            </a:r>
            <a:r>
              <a:rPr lang="pl-PL" sz="2000" b="0" i="0" dirty="0" err="1">
                <a:solidFill>
                  <a:srgbClr val="212529"/>
                </a:solidFill>
                <a:effectLst/>
              </a:rPr>
              <a:t>Althermedia</a:t>
            </a:r>
            <a:r>
              <a:rPr lang="pl-PL" sz="2000" b="0" i="0" dirty="0">
                <a:solidFill>
                  <a:srgbClr val="212529"/>
                </a:solidFill>
                <a:effectLst/>
              </a:rPr>
              <a:t> Sp. z o.o. sp.k Warszawa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0" i="0" dirty="0">
                <a:solidFill>
                  <a:srgbClr val="212529"/>
                </a:solidFill>
                <a:effectLst/>
              </a:rPr>
              <a:t>Źródło: 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1800" b="0" i="0" dirty="0">
                <a:solidFill>
                  <a:srgbClr val="212529"/>
                </a:solidFill>
                <a:effectLst/>
              </a:rPr>
              <a:t>Test do badania predyspozycji i zainteresowań uczniów w szkole gimnazjalnej „Rozpoznawanie predyspozycji i zainteresowań – gwarancją życiowego sukcesu” - https://doradztwo.ore.edu.pl/narzedzia-diagnostyczne-dla-doradcow-zawodowych/</a:t>
            </a:r>
            <a:br>
              <a:rPr lang="pl-PL" sz="1800" dirty="0"/>
            </a:br>
            <a:r>
              <a:rPr lang="pl-PL" sz="1800" b="0" i="0" dirty="0">
                <a:solidFill>
                  <a:srgbClr val="212529"/>
                </a:solidFill>
                <a:effectLst/>
              </a:rPr>
              <a:t>Powiatowe Centrum Edukacyjne w Lubaniu, Al. Kombatantów 2, 59-800 Lubań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132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5690C-E704-4BF0-321A-58AE024C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C72981-FDFA-D9C9-F853-752494E8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Zawodometr.pl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5F43E0-67FA-9490-6803-29F43FB5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0" indent="0">
              <a:buClr>
                <a:srgbClr val="C55A11"/>
              </a:buClr>
              <a:buNone/>
            </a:pPr>
            <a:br>
              <a:rPr lang="pl-PL" sz="1800" dirty="0"/>
            </a:br>
            <a:endParaRPr lang="pl-PL" sz="18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34FC78-8BEA-29FE-8A0E-042395A9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768752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5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9299-48C3-4B33-BE4E-3EC1C12DE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CFB38-F4DC-7F59-4A88-A2D5D227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Zawodometr.pl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9ECF6B8-2EB6-0990-CBCD-AB5BC3AD7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718" y="2348881"/>
            <a:ext cx="4655538" cy="4205756"/>
          </a:xfrm>
        </p:spPr>
      </p:pic>
    </p:spTree>
    <p:extLst>
      <p:ext uri="{BB962C8B-B14F-4D97-AF65-F5344CB8AC3E}">
        <p14:creationId xmlns:p14="http://schemas.microsoft.com/office/powerpoint/2010/main" val="73904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DCB931-4897-0E69-9509-80407D63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Zawodometr.pl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3D7F6C-A1B7-E109-523A-EA4021D7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0" indent="0" algn="ctr">
              <a:buClr>
                <a:srgbClr val="C55A11"/>
              </a:buClr>
              <a:buNone/>
            </a:pPr>
            <a:r>
              <a:rPr lang="pl-PL" sz="2000" dirty="0">
                <a:solidFill>
                  <a:srgbClr val="212529"/>
                </a:solidFill>
              </a:rPr>
              <a:t>Część pierwsza: </a:t>
            </a:r>
            <a:r>
              <a:rPr lang="pl-PL" sz="2000" b="1" dirty="0">
                <a:solidFill>
                  <a:srgbClr val="212529"/>
                </a:solidFill>
              </a:rPr>
              <a:t>Test zainteresowań 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b="0" i="0" dirty="0">
                <a:solidFill>
                  <a:srgbClr val="212529"/>
                </a:solidFill>
                <a:effectLst/>
              </a:rPr>
              <a:t>Test składa się z 40 pytań. Odpowiedz na pytania zaznaczając, jak bardzo lubisz wykonywać poszczególne czynności. Nie spiesz się przy rozwiazywaniu testu, ale też nie zastanawiaj się zbyt długo.</a:t>
            </a:r>
            <a:br>
              <a:rPr lang="pl-PL" sz="2000" b="0" i="0" dirty="0">
                <a:solidFill>
                  <a:srgbClr val="212529"/>
                </a:solidFill>
                <a:effectLst/>
              </a:rPr>
            </a:br>
            <a:r>
              <a:rPr lang="pl-PL" sz="2000" b="0" i="0" dirty="0">
                <a:solidFill>
                  <a:srgbClr val="212529"/>
                </a:solidFill>
                <a:effectLst/>
              </a:rPr>
              <a:t>	</a:t>
            </a:r>
            <a:r>
              <a:rPr lang="pl-PL" sz="2000" b="1" i="0" dirty="0">
                <a:solidFill>
                  <a:srgbClr val="212529"/>
                </a:solidFill>
                <a:effectLst/>
              </a:rPr>
              <a:t>Najczęściej pierwszy wybór jest najlepszy i najtrafniejszy!</a:t>
            </a:r>
          </a:p>
          <a:p>
            <a:pPr marL="0" indent="0">
              <a:buClr>
                <a:srgbClr val="C55A11"/>
              </a:buClr>
              <a:buNone/>
            </a:pPr>
            <a:endParaRPr lang="pl-PL" sz="2000" b="0" i="0" dirty="0">
              <a:solidFill>
                <a:srgbClr val="212529"/>
              </a:solidFill>
              <a:effectLst/>
            </a:endParaRPr>
          </a:p>
          <a:p>
            <a:pPr marL="457200" indent="-457200"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T</a:t>
            </a:r>
            <a:r>
              <a:rPr lang="pl-PL" sz="2000" b="1" i="0" dirty="0">
                <a:effectLst/>
              </a:rPr>
              <a:t>echniczne, </a:t>
            </a:r>
          </a:p>
          <a:p>
            <a:pPr marL="457200" indent="-457200"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P</a:t>
            </a:r>
            <a:r>
              <a:rPr lang="pl-PL" sz="2000" b="1" i="0" dirty="0">
                <a:effectLst/>
              </a:rPr>
              <a:t>rzyrodnicze, </a:t>
            </a:r>
          </a:p>
          <a:p>
            <a:pPr marL="457200" indent="-457200"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H</a:t>
            </a:r>
            <a:r>
              <a:rPr lang="pl-PL" sz="2000" b="1" i="0" dirty="0">
                <a:effectLst/>
              </a:rPr>
              <a:t>umanistyczne, </a:t>
            </a:r>
          </a:p>
          <a:p>
            <a:pPr marL="457200" indent="-457200"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M</a:t>
            </a:r>
            <a:r>
              <a:rPr lang="pl-PL" sz="2000" b="1" i="0" dirty="0">
                <a:effectLst/>
              </a:rPr>
              <a:t>atematyczno-fizyczne,</a:t>
            </a:r>
          </a:p>
          <a:p>
            <a:pPr marL="457200" indent="-457200"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S</a:t>
            </a:r>
            <a:r>
              <a:rPr lang="pl-PL" sz="2000" b="1" i="0" dirty="0">
                <a:effectLst/>
              </a:rPr>
              <a:t>połeczne,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2813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180D7-6927-23B8-A80A-975BF8EA6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9D248-E26F-696B-A6F4-0E0B89A1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Zainteresowania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5204F-71AE-0825-1DD3-DF434C69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 marL="0" indent="0" algn="ctr">
              <a:buClr>
                <a:srgbClr val="C55A11"/>
              </a:buClr>
              <a:buNone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Zainteresowania to trwała skłonność do obserwowania, poznawania wybranej dziedziny i  ukierunkowana na określony obszar zjawisk,</a:t>
            </a: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Zainteresowania są: 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siłą napędową naszego działania i odgrywają kluczową rolę przy podejmowaniu decyzji o wyborze szkoły czyli kierunku kształcenia oraz przyszłego zawodu,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obserwowalną dążnością do podejmowania określonego rodzaju działań, które są związane  z doznawaniem pozytywnych emocji w kontakcie z danego typu obiektami, zjawiskami czy działaniami,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utożsamiane z pasją czy hobby czyli czynnościami, które nas szczególnie zajmują i pochłaniają bez reszty i do, których chętnie wracamy,</a:t>
            </a:r>
          </a:p>
          <a:p>
            <a:pPr marL="0" indent="0">
              <a:buClr>
                <a:srgbClr val="C55A11"/>
              </a:buClr>
              <a:buNone/>
            </a:pPr>
            <a:r>
              <a:rPr lang="pl-PL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T. Nowacki, K. </a:t>
            </a:r>
            <a:r>
              <a:rPr lang="pl-PL" sz="1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Korabiowska</a:t>
            </a:r>
            <a:r>
              <a:rPr lang="pl-PL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-Nowacka, B. Baraniak. </a:t>
            </a:r>
            <a:r>
              <a:rPr lang="pl-PL" sz="11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Nowy słownik pedagogiki pracy</a:t>
            </a:r>
            <a:r>
              <a:rPr lang="pl-PL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WSP TWP, Warszawa 2000, s.303</a:t>
            </a:r>
            <a:endParaRPr lang="pl-P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55A11"/>
              </a:buClr>
              <a:buNone/>
            </a:pPr>
            <a:br>
              <a:rPr lang="pl-PL" sz="1800" dirty="0"/>
            </a:br>
            <a:endParaRPr lang="pl-PL" sz="18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398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FB1C2-AFCD-A2FF-354A-C22B69B7E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5269E-755B-FF62-2B33-FF906BBC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Zainteresowania - struktura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720DBB-83DF-D087-C45D-C84CAB43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515672" cy="4392487"/>
          </a:xfrm>
        </p:spPr>
        <p:txBody>
          <a:bodyPr/>
          <a:lstStyle/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Zainteresowania …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Kontynuacja nauki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Technikum 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Branżowa szkoła 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Liceum ogólnokształcące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Typowe zawody osób o zainteresowaniach …</a:t>
            </a:r>
          </a:p>
          <a:p>
            <a:pPr>
              <a:buClr>
                <a:srgbClr val="C55A11"/>
              </a:buClr>
              <a:buFont typeface="+mj-lt"/>
              <a:buAutoNum type="arabicPeriod"/>
            </a:pPr>
            <a:r>
              <a:rPr lang="pl-PL" sz="2000" b="1" dirty="0"/>
              <a:t>Weryfikator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Osoba z zainteresowaniami … lubi</a:t>
            </a:r>
          </a:p>
          <a:p>
            <a:pPr lvl="1">
              <a:buClr>
                <a:srgbClr val="C55A11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Preferowane przedmioty szkolne</a:t>
            </a:r>
            <a:br>
              <a:rPr lang="pl-PL" sz="2000" dirty="0"/>
            </a:br>
            <a:endParaRPr lang="pl-PL" sz="20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>
              <a:buClr>
                <a:srgbClr val="C55A1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624677"/>
      </p:ext>
    </p:extLst>
  </p:cSld>
  <p:clrMapOvr>
    <a:masterClrMapping/>
  </p:clrMapOvr>
</p:sld>
</file>

<file path=ppt/theme/theme1.xml><?xml version="1.0" encoding="utf-8"?>
<a:theme xmlns:a="http://schemas.openxmlformats.org/drawingml/2006/main" name="Key PowerPoint 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2F404B"/>
      </a:lt2>
      <a:accent1>
        <a:srgbClr val="48596C"/>
      </a:accent1>
      <a:accent2>
        <a:srgbClr val="ADADAD"/>
      </a:accent2>
      <a:accent3>
        <a:srgbClr val="FFFFFF"/>
      </a:accent3>
      <a:accent4>
        <a:srgbClr val="404040"/>
      </a:accent4>
      <a:accent5>
        <a:srgbClr val="B1B5BA"/>
      </a:accent5>
      <a:accent6>
        <a:srgbClr val="9C9C9C"/>
      </a:accent6>
      <a:hlink>
        <a:srgbClr val="6282A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2D50"/>
        </a:lt2>
        <a:accent1>
          <a:srgbClr val="2B6B95"/>
        </a:accent1>
        <a:accent2>
          <a:srgbClr val="073A61"/>
        </a:accent2>
        <a:accent3>
          <a:srgbClr val="FFFFFF"/>
        </a:accent3>
        <a:accent4>
          <a:srgbClr val="404040"/>
        </a:accent4>
        <a:accent5>
          <a:srgbClr val="ACBAC8"/>
        </a:accent5>
        <a:accent6>
          <a:srgbClr val="063457"/>
        </a:accent6>
        <a:hlink>
          <a:srgbClr val="15548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F404B"/>
        </a:lt2>
        <a:accent1>
          <a:srgbClr val="48596C"/>
        </a:accent1>
        <a:accent2>
          <a:srgbClr val="ADADAD"/>
        </a:accent2>
        <a:accent3>
          <a:srgbClr val="FFFFFF"/>
        </a:accent3>
        <a:accent4>
          <a:srgbClr val="404040"/>
        </a:accent4>
        <a:accent5>
          <a:srgbClr val="B1B5BA"/>
        </a:accent5>
        <a:accent6>
          <a:srgbClr val="9C9C9C"/>
        </a:accent6>
        <a:hlink>
          <a:srgbClr val="6282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BA9D88D6D8A840AE7885042A6FF958" ma:contentTypeVersion="0" ma:contentTypeDescription="Utwórz nowy dokument." ma:contentTypeScope="" ma:versionID="9e10f3f7d72603e8b58935adecac80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74f0a4605ce4da9856928fb8c32d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27F755-90C5-405A-83B4-9CF7CB18DC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0DFAB8-F6D6-4624-802B-7CD96C47E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Key PowerPoint Template</Template>
  <TotalTime>5997</TotalTime>
  <Words>1197</Words>
  <Application>Microsoft Office PowerPoint</Application>
  <PresentationFormat>Pokaz na ekranie (4:3)</PresentationFormat>
  <Paragraphs>118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Microsoft Sans Serif</vt:lpstr>
      <vt:lpstr>system-ui</vt:lpstr>
      <vt:lpstr>Wingdings</vt:lpstr>
      <vt:lpstr>Key PowerPoint Template</vt:lpstr>
      <vt:lpstr>1_Projekt niestandardowy</vt:lpstr>
      <vt:lpstr>Projekt niestandardowy</vt:lpstr>
      <vt:lpstr>  Zawodometr – pozytywny klucz do decyzji     </vt:lpstr>
      <vt:lpstr>Festiwal zawodów 2023</vt:lpstr>
      <vt:lpstr>Festiwal zawodów 2024</vt:lpstr>
      <vt:lpstr>Zawodometr.pl</vt:lpstr>
      <vt:lpstr>Zawodometr.pl</vt:lpstr>
      <vt:lpstr>Zawodometr.pl</vt:lpstr>
      <vt:lpstr>Zawodometr.pl</vt:lpstr>
      <vt:lpstr>Zainteresowania</vt:lpstr>
      <vt:lpstr>Zainteresowania - struktura</vt:lpstr>
      <vt:lpstr>Zawodometr.pl</vt:lpstr>
      <vt:lpstr>Zainteresowania - przykład</vt:lpstr>
      <vt:lpstr>Zainteresowania - przykład</vt:lpstr>
      <vt:lpstr>Zainteresowania - przykład</vt:lpstr>
      <vt:lpstr>Zainteresowania - przykład</vt:lpstr>
      <vt:lpstr>Zawodometr.pl</vt:lpstr>
      <vt:lpstr>Predyspozycje</vt:lpstr>
      <vt:lpstr>Predyspozycje - struktura</vt:lpstr>
      <vt:lpstr>Zawodometr.pl</vt:lpstr>
      <vt:lpstr>Predyspozycje - przykład</vt:lpstr>
      <vt:lpstr>Predyspozycje - przykład</vt:lpstr>
      <vt:lpstr>Predyspozycje - przykład</vt:lpstr>
      <vt:lpstr>Predyspozycje - przykład</vt:lpstr>
      <vt:lpstr>Zawodometr.pl</vt:lpstr>
      <vt:lpstr>     marian.piekarski@pk.edu.pl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piotrl</dc:creator>
  <cp:lastModifiedBy>Marian</cp:lastModifiedBy>
  <cp:revision>450</cp:revision>
  <dcterms:created xsi:type="dcterms:W3CDTF">2009-09-01T08:19:48Z</dcterms:created>
  <dcterms:modified xsi:type="dcterms:W3CDTF">2025-01-14T05:56:20Z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TC300026861033</vt:lpwstr>
  </property>
</Properties>
</file>