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91" r:id="rId1"/>
  </p:sldMasterIdLst>
  <p:sldIdLst>
    <p:sldId id="256" r:id="rId2"/>
    <p:sldId id="264" r:id="rId3"/>
    <p:sldId id="266" r:id="rId4"/>
    <p:sldId id="294" r:id="rId5"/>
    <p:sldId id="290" r:id="rId6"/>
    <p:sldId id="280" r:id="rId7"/>
    <p:sldId id="292" r:id="rId8"/>
    <p:sldId id="291" r:id="rId9"/>
    <p:sldId id="277" r:id="rId10"/>
    <p:sldId id="288" r:id="rId11"/>
    <p:sldId id="289" r:id="rId12"/>
    <p:sldId id="284" r:id="rId13"/>
    <p:sldId id="285" r:id="rId14"/>
    <p:sldId id="286" r:id="rId15"/>
    <p:sldId id="287" r:id="rId16"/>
    <p:sldId id="272" r:id="rId17"/>
    <p:sldId id="293" r:id="rId18"/>
    <p:sldId id="270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7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8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1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52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012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8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6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5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2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7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9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37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6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9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6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  <p:sldLayoutId id="2147484003" r:id="rId12"/>
    <p:sldLayoutId id="2147484004" r:id="rId13"/>
    <p:sldLayoutId id="2147484005" r:id="rId14"/>
    <p:sldLayoutId id="2147484006" r:id="rId15"/>
    <p:sldLayoutId id="2147484007" r:id="rId16"/>
    <p:sldLayoutId id="21474840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861315-39E9-8873-E29B-884CA98EC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503" y="2297609"/>
            <a:ext cx="9695477" cy="22627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Działania Specjalistycznej Poradni </a:t>
            </a:r>
            <a:br>
              <a:rPr lang="pl-PL" sz="40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pl-P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Psychologiczno – Pedagogicznej </a:t>
            </a:r>
            <a:br>
              <a:rPr lang="pl-PL" sz="40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pl-P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pn. „Krakowski Ośrodek Kariery”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C262B97-B8B5-1BB6-1209-19D1857BA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5" y="186813"/>
            <a:ext cx="5597824" cy="1295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54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0232726-65CC-C717-ADF3-0568D223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34" y="4670379"/>
            <a:ext cx="10815332" cy="19533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22B962F-E90F-CC8B-B3C6-D67F5385382F}"/>
              </a:ext>
            </a:extLst>
          </p:cNvPr>
          <p:cNvSpPr txBox="1"/>
          <p:nvPr/>
        </p:nvSpPr>
        <p:spPr>
          <a:xfrm>
            <a:off x="383610" y="911732"/>
            <a:ext cx="1121845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„Startuj po marzenia, stwórz swój start-up” przeznaczony jest dla uczniów liceów, szkół branżowych </a:t>
            </a:r>
          </a:p>
          <a:p>
            <a:pPr algn="just"/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 techników. </a:t>
            </a:r>
          </a:p>
          <a:p>
            <a:pPr algn="just"/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Wraz z nauczycielami uczniowie biorą udział w bezpłatnych warsztatach poszerzających wiedzę </a:t>
            </a:r>
          </a:p>
          <a:p>
            <a:pPr algn="just"/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 rozwijających umiejętności potrzebne do zaprojektowania własnego pomysłu na start-up. </a:t>
            </a:r>
          </a:p>
          <a:p>
            <a:pPr algn="just"/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Warsztaty odbywają się średnio dwa razy w miesiącu w instytucjach w centrum Krakowa (tj. szkoły, uczelnie). </a:t>
            </a:r>
          </a:p>
          <a:p>
            <a:pPr algn="just"/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Celem tych działań jest wypracowanie wśród młodzieży postaw przedsiębiorczych, pobudzenie do kreatywnych działań oraz przygotowanie do samodzielnej aktywności zawodowej. </a:t>
            </a:r>
          </a:p>
          <a:p>
            <a:pPr algn="just"/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Finałem jest konkurs polegający na tym, że zgłoszone zespoły przedstawiają pomysły na “Mój pierwszy start-up” osobom doświadczeniem w obszarze start-upów i przedsiębiorcom, którzy zasiadają w </a:t>
            </a:r>
            <a:r>
              <a:rPr lang="pl-PL" sz="1900" b="1" i="0" u="sng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LOŻY EKSPERTÓW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Najlepsze prezentacje są nagrodzone, zespół otrzymuje cenne nagrody, a placówka – „Certyfikat dla szkoły promującej postawy przedsiębiorcze wśród uczniów”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7478AF7-9CA8-65A9-DADF-74E725E10AC1}"/>
              </a:ext>
            </a:extLst>
          </p:cNvPr>
          <p:cNvSpPr txBox="1"/>
          <p:nvPr/>
        </p:nvSpPr>
        <p:spPr>
          <a:xfrm>
            <a:off x="-324465" y="169296"/>
            <a:ext cx="121625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i="0" u="sng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„STARTUJ PO MARZENIA, STWÓRZ SWÓJ START-UP” </a:t>
            </a:r>
            <a:endParaRPr lang="pl-PL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4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1ED3BB7-2652-1222-C127-2ECB75A12955}"/>
              </a:ext>
            </a:extLst>
          </p:cNvPr>
          <p:cNvSpPr txBox="1"/>
          <p:nvPr/>
        </p:nvSpPr>
        <p:spPr>
          <a:xfrm>
            <a:off x="530941" y="514436"/>
            <a:ext cx="11326761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900" b="1" i="0" u="sng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 tym roku zaplanowane są warsztaty w następujących obszarach:</a:t>
            </a:r>
            <a:br>
              <a:rPr lang="pl-PL" sz="1900" b="1" u="sng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l-PL" sz="1900" b="1" u="sng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Zakładanie działalności gospodarczej krok po kroku i finansowanie start-</a:t>
            </a:r>
            <a:r>
              <a:rPr lang="pl-PL" sz="1900" b="1" i="0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upów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Zarządzanie zespołem;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Co to są start-</a:t>
            </a:r>
            <a:r>
              <a:rPr lang="pl-PL" sz="1900" b="1" i="0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upy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? Warsztat z tworzenia start-</a:t>
            </a:r>
            <a:r>
              <a:rPr lang="pl-PL" sz="1900" b="1" i="0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upów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Pewność siebie i wzmacnianie potencjału w celu osiągnięcia sukcesu;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Prototypowanie, analiza przypadków;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Komunikacja wizerunkowa;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Prawne aspekty bezpiecznego korzystania z AI;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Badanie swojego potencjału – FRIS;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Wprowadzenie do tematu </a:t>
            </a:r>
            <a:r>
              <a:rPr lang="pl-PL" sz="1900" b="1" i="0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managementu i </a:t>
            </a:r>
            <a:r>
              <a:rPr lang="pl-PL" sz="1900" b="1" i="0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scruma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jako zwinnej techniki zarządzania;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Omówienie roli grafiki designer i wstęp do programu </a:t>
            </a:r>
            <a:r>
              <a:rPr lang="pl-PL" sz="1900" b="1" i="0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Figma</a:t>
            </a: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Myślenie projektowe, prototypowanie i analiza przypadków;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Inteligencja emocjonalna;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Symulacje VR w wystąpieniach publicznych;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– Pitch z pasją, przygotowanie prezentacji swoich pomysłów.</a:t>
            </a:r>
            <a:endParaRPr lang="pl-PL" sz="1900" b="1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pl-PL" sz="1900" b="1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pl-PL" sz="19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Koordynatorki projektu:</a:t>
            </a:r>
            <a:br>
              <a:rPr lang="pl-PL" sz="19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Beata Nowakowska i Sylwia Hormańska</a:t>
            </a:r>
            <a:r>
              <a:rPr lang="pl-PL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542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B7D1BDA-CDDD-00DE-22E2-7D33BB69D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8278" y="350684"/>
            <a:ext cx="8534400" cy="14986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3200" b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KrOK</a:t>
            </a:r>
            <a:r>
              <a:rPr lang="pl-PL" sz="32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DO KARIERY”</a:t>
            </a:r>
          </a:p>
          <a:p>
            <a:pPr algn="ctr"/>
            <a:endParaRPr lang="pl-PL" sz="4800" dirty="0">
              <a:latin typeface="Garamond" panose="02020404030301010803" pitchFamily="18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BE89F52-A512-10AD-A9D2-74A5E2AFDD8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28800" y="4444181"/>
            <a:ext cx="8534400" cy="223025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241EDF0-5DA7-15E8-21A4-BBF2B431F4A9}"/>
              </a:ext>
            </a:extLst>
          </p:cNvPr>
          <p:cNvSpPr txBox="1"/>
          <p:nvPr/>
        </p:nvSpPr>
        <p:spPr>
          <a:xfrm>
            <a:off x="1160205" y="1099984"/>
            <a:ext cx="10009239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18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„</a:t>
            </a:r>
            <a:r>
              <a:rPr lang="pl-PL" sz="1800" b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KrOK</a:t>
            </a:r>
            <a:r>
              <a:rPr lang="pl-PL" sz="18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do kariery” skierowany jest do uczniów klas III krakowskich liceów ogólnokształcących.</a:t>
            </a:r>
          </a:p>
          <a:p>
            <a:pPr algn="just">
              <a:spcAft>
                <a:spcPts val="600"/>
              </a:spcAft>
            </a:pPr>
            <a:r>
              <a:rPr lang="pl-PL" sz="18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zakłada uczestnictwo uczniów w warsztatach, które odbywają się w Specjalistycznej Poradni Psychologiczno – Pedagogicznej pn. „Krakowski Ośrodek Kariery”, dwa razy w miesiącu, w okresie od października do grudnia 2025 r. – pierwsza edycja projektu oraz od stycznia do kwietnia 2026 r. – druga edycja projektu.</a:t>
            </a:r>
          </a:p>
          <a:p>
            <a:pPr algn="just">
              <a:spcAft>
                <a:spcPts val="600"/>
              </a:spcAft>
            </a:pPr>
            <a:r>
              <a:rPr lang="pl-PL" sz="18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Warsztaty prowadzone będą przez wykładowców uczelni, nauczycieli, przedsiębiorców i doradców zawodowych. </a:t>
            </a:r>
          </a:p>
          <a:p>
            <a:pPr algn="just">
              <a:spcAft>
                <a:spcPts val="600"/>
              </a:spcAft>
            </a:pPr>
            <a:r>
              <a:rPr lang="pl-PL" sz="18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Integralną częścią projektu są indywidualne spotkania z doradcami zawodowymi, którzy pomogą uczestnikom projektu w określeniu ich Indywidualnego Planu Działania (IPD)</a:t>
            </a:r>
          </a:p>
        </p:txBody>
      </p:sp>
    </p:spTree>
    <p:extLst>
      <p:ext uri="{BB962C8B-B14F-4D97-AF65-F5344CB8AC3E}">
        <p14:creationId xmlns:p14="http://schemas.microsoft.com/office/powerpoint/2010/main" val="343359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87BE8C95-5269-014C-C60D-8FB4AF65E5D1}"/>
              </a:ext>
            </a:extLst>
          </p:cNvPr>
          <p:cNvSpPr txBox="1"/>
          <p:nvPr/>
        </p:nvSpPr>
        <p:spPr>
          <a:xfrm>
            <a:off x="1140542" y="878475"/>
            <a:ext cx="10628670" cy="342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Głównymi celami projektu „</a:t>
            </a:r>
            <a:r>
              <a:rPr lang="pl-PL" sz="1900" b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KrOK</a:t>
            </a: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do kariery” są:</a:t>
            </a:r>
            <a:br>
              <a:rPr lang="pl-PL" sz="19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Przygotowanie młodzieży z krakowskich liceów do wejścia na rynek pracy; 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Nabycie kompetencji uniwersalnych, które mogą być wykorzystane w każdym </a:t>
            </a:r>
          </a:p>
          <a:p>
            <a:pPr>
              <a:lnSpc>
                <a:spcPct val="150000"/>
              </a:lnSpc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w obszarze zawodowym;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Wypracowywanie kompetencji miękkich takich jak: współpraca w grupie,    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gotowość na zmianę, elastyczność, planowanie pracy. </a:t>
            </a:r>
            <a:b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1900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E292CA3-5413-5B1C-1FCC-1DFBF871BC03}"/>
              </a:ext>
            </a:extLst>
          </p:cNvPr>
          <p:cNvSpPr txBox="1"/>
          <p:nvPr/>
        </p:nvSpPr>
        <p:spPr>
          <a:xfrm>
            <a:off x="2836606" y="4819106"/>
            <a:ext cx="6105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Koordynatorki projektu:</a:t>
            </a:r>
            <a:br>
              <a:rPr lang="pl-PL" sz="1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Sylwia </a:t>
            </a:r>
            <a:r>
              <a:rPr lang="pl-PL" sz="1800" b="1" dirty="0" err="1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Hormańska</a:t>
            </a:r>
            <a:r>
              <a:rPr lang="pl-PL" sz="1800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pl-PL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Beata Nowakowska </a:t>
            </a:r>
            <a:r>
              <a:rPr lang="pl-PL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1579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B25293B-2F61-AB5F-4F65-F00B0A26706B}"/>
              </a:ext>
            </a:extLst>
          </p:cNvPr>
          <p:cNvSpPr txBox="1"/>
          <p:nvPr/>
        </p:nvSpPr>
        <p:spPr>
          <a:xfrm>
            <a:off x="993965" y="1157777"/>
            <a:ext cx="10471355" cy="353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 Z NIEPŁYNNOŚCIĄ MOWY PŁYNNIE W ŚWIAT PRACY”</a:t>
            </a:r>
          </a:p>
          <a:p>
            <a:pPr algn="just">
              <a:lnSpc>
                <a:spcPct val="150000"/>
              </a:lnSpc>
            </a:pP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skierowany jest do uczniów krakowskich szkół i ich rodziców.</a:t>
            </a:r>
          </a:p>
          <a:p>
            <a:pPr algn="just">
              <a:lnSpc>
                <a:spcPct val="150000"/>
              </a:lnSpc>
            </a:pP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Celem projektu jest wspieranie uczniów w rozwijaniu kompetencji </a:t>
            </a:r>
            <a:r>
              <a:rPr lang="pl-PL" sz="1900" b="1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społeczno</a:t>
            </a: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- emocjonalnych również w kontekście wyboru ścieżki </a:t>
            </a:r>
            <a:r>
              <a:rPr lang="pl-PL" sz="1900" b="1" dirty="0" err="1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edukacyjno</a:t>
            </a: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- zawodowej (głównie praca nad poczuciem własnej wartości, akceptacją siebie, nauka technik upłynniania  mowy).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pl-PL" sz="19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9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Koordynatorka projektu: Monika Maciąg</a:t>
            </a:r>
          </a:p>
        </p:txBody>
      </p:sp>
    </p:spTree>
    <p:extLst>
      <p:ext uri="{BB962C8B-B14F-4D97-AF65-F5344CB8AC3E}">
        <p14:creationId xmlns:p14="http://schemas.microsoft.com/office/powerpoint/2010/main" val="58720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26A3161-4D51-79EC-351F-C84E5093AE16}"/>
              </a:ext>
            </a:extLst>
          </p:cNvPr>
          <p:cNvSpPr txBox="1"/>
          <p:nvPr/>
        </p:nvSpPr>
        <p:spPr>
          <a:xfrm>
            <a:off x="757083" y="765791"/>
            <a:ext cx="11261444" cy="484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“POZYTYWNA SIŁA RODZICIELSTWA” </a:t>
            </a:r>
          </a:p>
          <a:p>
            <a:pPr algn="ctr">
              <a:spcAft>
                <a:spcPts val="600"/>
              </a:spcAft>
              <a:buNone/>
            </a:pPr>
            <a:r>
              <a:rPr lang="pl-PL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WARSZTATY DLA RODZICÓW W NURCIE POZYTYWNEJ DYSCYPLINY</a:t>
            </a:r>
            <a:endParaRPr lang="pl-PL" sz="280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pl-PL" sz="1900" b="1" dirty="0">
              <a:solidFill>
                <a:srgbClr val="002060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skierowany jest do </a:t>
            </a: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rodziców uczniów krakowskich szkół.</a:t>
            </a:r>
          </a:p>
          <a:p>
            <a:pPr>
              <a:spcAft>
                <a:spcPts val="800"/>
              </a:spcAft>
            </a:pP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Cel</a:t>
            </a: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 projektu jest </a:t>
            </a: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nauczenie rodziców skutecznych, opartych na wzajemnym szacunku metod </a:t>
            </a:r>
          </a:p>
          <a:p>
            <a:pPr>
              <a:spcAft>
                <a:spcPts val="800"/>
              </a:spcAft>
            </a:pP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wychowawczych, które budują w dzieciach kompetencje społeczne i emocjonalne, bez stosowania </a:t>
            </a:r>
          </a:p>
          <a:p>
            <a:pPr>
              <a:spcAft>
                <a:spcPts val="800"/>
              </a:spcAft>
            </a:pP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kar i nagród.</a:t>
            </a:r>
          </a:p>
          <a:p>
            <a:pPr>
              <a:spcAft>
                <a:spcPts val="800"/>
              </a:spcAft>
            </a:pPr>
            <a:r>
              <a:rPr lang="pl-PL" sz="19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składa się z cyklu sześciu  cotygodniowych 3-godzinnych spotkań z rodzicami.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endParaRPr lang="pl-PL" sz="1900" b="1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9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Koordynatorki projektu: Dominika Szlachta, Monika Maciąg</a:t>
            </a:r>
          </a:p>
        </p:txBody>
      </p:sp>
    </p:spTree>
    <p:extLst>
      <p:ext uri="{BB962C8B-B14F-4D97-AF65-F5344CB8AC3E}">
        <p14:creationId xmlns:p14="http://schemas.microsoft.com/office/powerpoint/2010/main" val="404811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266BB7B-A80A-AA5A-518C-9A30C3194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997" y="-1084008"/>
            <a:ext cx="7971364" cy="246187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„Doradztwo zawodowe w bibliotece”</a:t>
            </a:r>
            <a:br>
              <a:rPr lang="pl-PL" sz="28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20D1E3-0EA9-65F3-2A26-F3B24252F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267" y="1241041"/>
            <a:ext cx="9691391" cy="1947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Głównymi celami projektu są: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rozpoznanie potrzeb nauczycieli poszczególnych przedmiotów szkolnych w zakresie wsparcia w realizowaniu treści programowych z obszaru doradztwa zawodowego na lekcjach kształcenia ogólnego;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uporządkowanie literatury z zakresu doradztwa zawodowego oraz pomocy edukacyjnych dostępnych dla nauczycieli realizujących program doradztwa zawodowego;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poszerzenie dostępnej literatury i pomocy edukacyjnych z zakresu doradztwa zawodowego;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stworzenie dla uczniów kącika doradczo-zawodowego w bibliotece;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stworzenie dla nauczycieli kącika doradczo-zawodowego w bibliotece;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zakup nowych publikacji i pomocy do zajęć z doradztwa zawodowego zgodnie z potrzebami nauczycieli.</a:t>
            </a:r>
            <a:endParaRPr lang="pl-PL" sz="1900" b="1" dirty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Koordynatorka projektu: Iwona Machnik</a:t>
            </a:r>
          </a:p>
          <a:p>
            <a:pPr marL="0" indent="0">
              <a:buNone/>
            </a:pPr>
            <a:endParaRPr lang="pl-PL" sz="1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5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B1C54F-C994-08B2-ECA5-6EA1A41B4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708" y="731520"/>
            <a:ext cx="8001000" cy="83351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latin typeface="Garamond" panose="02020404030301010803" pitchFamily="18" charset="0"/>
              </a:rPr>
              <a:t>„Grupa łowców talentów”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EE4F13-5F58-CEFC-68B0-3FA2FDF34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708" y="1723552"/>
            <a:ext cx="8383822" cy="19473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„Grupa Łowców Talentów” skierowany jest do doradców zawodowych, wychowawców, pedagogów, psychologów szkolnych i nauczycieli, którzy pragną lepiej wspierać rozwój uczniów i maksymalizować ich szanse na sukces edukacyjny. </a:t>
            </a:r>
          </a:p>
          <a:p>
            <a:pPr>
              <a:lnSpc>
                <a:spcPct val="150000"/>
              </a:lnSpc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Celem projektu jest przekazanie praktycznej wiedzy oraz narzędzi z zakresu doradztwa zawodowego, które umożliwiają identyfikację predyspozycji zawodowych, talentów, potencjału oraz wielorakich inteligencji uczniów.</a:t>
            </a:r>
          </a:p>
          <a:p>
            <a:pPr algn="ctr">
              <a:lnSpc>
                <a:spcPct val="150000"/>
              </a:lnSpc>
            </a:pPr>
            <a:r>
              <a:rPr lang="pl-PL" sz="18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Koordynatorka projektu: Marta </a:t>
            </a:r>
            <a:r>
              <a:rPr lang="pl-PL" sz="1800" b="1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Jurowicz</a:t>
            </a:r>
            <a:endParaRPr lang="pl-PL" sz="1800" b="1" dirty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7A9F834-36FA-5658-4CE1-757728616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613" y="4092328"/>
            <a:ext cx="2375586" cy="23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79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CAABF4C-2CBF-26DD-E703-F46D17848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626" y="255667"/>
            <a:ext cx="9920748" cy="6346665"/>
          </a:xfrm>
        </p:spPr>
      </p:pic>
    </p:spTree>
    <p:extLst>
      <p:ext uri="{BB962C8B-B14F-4D97-AF65-F5344CB8AC3E}">
        <p14:creationId xmlns:p14="http://schemas.microsoft.com/office/powerpoint/2010/main" val="1415869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C2FE07-0326-0188-BE59-58F22E2A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8" y="1167579"/>
            <a:ext cx="10687663" cy="297180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3600" b="1" dirty="0">
                <a:solidFill>
                  <a:srgbClr val="002060"/>
                </a:solidFill>
              </a:rPr>
              <a:t>Serdecznie zapraszamy </a:t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do specjalistycznej poradni </a:t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Psychologiczno – pedagogicznej </a:t>
            </a:r>
            <a:br>
              <a:rPr lang="pl-PL" sz="3600" b="1" dirty="0">
                <a:solidFill>
                  <a:srgbClr val="002060"/>
                </a:solidFill>
              </a:rPr>
            </a:br>
            <a:r>
              <a:rPr lang="pl-PL" sz="3600" b="1" dirty="0">
                <a:solidFill>
                  <a:srgbClr val="002060"/>
                </a:solidFill>
              </a:rPr>
              <a:t>pn. „Krakowski Ośrodek kariery”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0A1CFCA-3529-FDE6-C4FD-2130C398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961" y="4465162"/>
            <a:ext cx="1782536" cy="178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A91E7-EAE5-9CAB-30EA-CBEB01A1A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4" y="426028"/>
            <a:ext cx="10952017" cy="1507067"/>
          </a:xfrm>
        </p:spPr>
        <p:txBody>
          <a:bodyPr>
            <a:normAutofit/>
          </a:bodyPr>
          <a:lstStyle/>
          <a:p>
            <a:pPr algn="ctr"/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46EF9D-7DFF-6E7C-891D-1B3ABCB96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4" y="820882"/>
            <a:ext cx="11585864" cy="5216235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3300" b="1" kern="1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SPECJALISTYCZNA PORADNIA </a:t>
            </a:r>
          </a:p>
          <a:p>
            <a:pPr marL="1143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3300" b="1" kern="1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PSYCHOLOGICZNO-PEDAGOGICZNA </a:t>
            </a:r>
          </a:p>
          <a:p>
            <a:pPr marL="11430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pl-PL" sz="3300" b="1" kern="1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PN. „KRAKOWSKI OŚRODEK KARIERY”:</a:t>
            </a:r>
          </a:p>
          <a:p>
            <a:pPr marL="11430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2100" b="1" kern="100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udziela pomocy psychologiczno-pedagogicznej dzieciom i młodzieży w zakresie preorientacji zawodowej oraz doradztwa zawodowego;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pl-PL" sz="2100" b="1" kern="1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spiera uczniów z szeroko rozumianymi specjalnymi potrzebami edukacyjnymi </a:t>
            </a:r>
            <a:endParaRPr lang="pl-PL" sz="2100" b="1" kern="1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m.in. </a:t>
            </a: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niepełnosprawnością, specyficznymi trudnościami w nauce, chorobami przewlekłymi;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pl-PL" sz="2100" b="1" kern="1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specjalizuje się ponadto w terapii, mediacji, coachingu, neurologopedii;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pl-PL" sz="2100" b="1" kern="1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pl-PL" sz="2100" b="1" kern="1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prowadzi Szkołę dla Rodziców i Wychowawców oraz Trening Umiejętności Społecznych;</a:t>
            </a: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pl-PL" sz="2100" b="1" kern="1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pl-PL" sz="2100" b="1" kern="1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pl-PL" sz="2100" b="1" kern="1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konsultuje uczniów borykających się z konkretnymi trudnościami np. z jąkaniem.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SzPts val="1000"/>
              <a:buNone/>
              <a:tabLst>
                <a:tab pos="457200" algn="l"/>
              </a:tabLst>
            </a:pPr>
            <a:endParaRPr lang="pl-PL" sz="1900" b="1" kern="100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42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1565F-2827-1522-8FEE-3EFC2BEB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1DE5D3-303B-4EB8-DCE4-610AA7F6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227058"/>
            <a:ext cx="10952017" cy="1507067"/>
          </a:xfrm>
        </p:spPr>
        <p:txBody>
          <a:bodyPr>
            <a:normAutofit/>
          </a:bodyPr>
          <a:lstStyle/>
          <a:p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1FFE39-3D83-92EF-FCA5-DA48725AA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135082"/>
            <a:ext cx="11585864" cy="5496023"/>
          </a:xfrm>
        </p:spPr>
        <p:txBody>
          <a:bodyPr>
            <a:normAutofit/>
          </a:bodyPr>
          <a:lstStyle/>
          <a:p>
            <a:pPr marL="114300" indent="0">
              <a:spcAft>
                <a:spcPts val="0"/>
              </a:spcAft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Kadrę Specjalistycznej Poradni Psychologiczno-Pedagogicznej pn. „Krakowski Ośrodek Kariery” stanowi zespół profesjonalistów o dodatkowych specjalistycznych kompetencjach. </a:t>
            </a:r>
            <a:endParaRPr lang="pl-PL" sz="1900" b="1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200000"/>
              </a:lnSpc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Są wśród nas:</a:t>
            </a:r>
          </a:p>
          <a:p>
            <a:pPr marL="685800" indent="-571500">
              <a:lnSpc>
                <a:spcPct val="107000"/>
              </a:lnSpc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Doradcy zawodowi;</a:t>
            </a:r>
            <a:endParaRPr lang="pl-PL" sz="1900" b="1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571500">
              <a:lnSpc>
                <a:spcPct val="107000"/>
              </a:lnSpc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Psychologowie;</a:t>
            </a:r>
            <a:endParaRPr lang="pl-PL" sz="1900" b="1" dirty="0">
              <a:solidFill>
                <a:schemeClr val="bg2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571500">
              <a:lnSpc>
                <a:spcPct val="107000"/>
              </a:lnSpc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19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edagodzy;</a:t>
            </a:r>
          </a:p>
          <a:p>
            <a:pPr marL="685800" indent="-571500">
              <a:lnSpc>
                <a:spcPct val="107000"/>
              </a:lnSpc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Logopedzi</a:t>
            </a:r>
            <a:r>
              <a:rPr lang="pl-PL" sz="1900" b="1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>
              <a:lnSpc>
                <a:spcPct val="107000"/>
              </a:lnSpc>
              <a:buNone/>
            </a:pPr>
            <a:endParaRPr lang="pl-PL" sz="2400" b="1" kern="1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1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FB734-9B23-04FF-1340-C98B5F0BA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2082460"/>
            <a:ext cx="10032428" cy="1507067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>
                <a:solidFill>
                  <a:srgbClr val="002060"/>
                </a:solidFill>
              </a:rPr>
              <a:t>Projekty SPPP „KOK”</a:t>
            </a:r>
          </a:p>
        </p:txBody>
      </p:sp>
    </p:spTree>
    <p:extLst>
      <p:ext uri="{BB962C8B-B14F-4D97-AF65-F5344CB8AC3E}">
        <p14:creationId xmlns:p14="http://schemas.microsoft.com/office/powerpoint/2010/main" val="66822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41B67E8-99A0-1F62-E389-626713A97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574" y="4566435"/>
            <a:ext cx="8676851" cy="203868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4BDC8F9-F196-205F-AA77-AA201CC609E9}"/>
              </a:ext>
            </a:extLst>
          </p:cNvPr>
          <p:cNvSpPr txBox="1"/>
          <p:nvPr/>
        </p:nvSpPr>
        <p:spPr>
          <a:xfrm>
            <a:off x="0" y="170721"/>
            <a:ext cx="118463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8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„WĘDRÓWKA PO ŚWIECIE ZAWODÓW” </a:t>
            </a:r>
          </a:p>
          <a:p>
            <a:pPr algn="ctr">
              <a:buNone/>
            </a:pPr>
            <a:r>
              <a:rPr lang="pl-PL" sz="28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PROJEKT PREORIENTACJI ZAWODOWEJ DLA PRZEDSZKOLAKÓW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3DDA3E-ED2D-7025-D058-983AF2C8BF84}"/>
              </a:ext>
            </a:extLst>
          </p:cNvPr>
          <p:cNvSpPr txBox="1"/>
          <p:nvPr/>
        </p:nvSpPr>
        <p:spPr>
          <a:xfrm>
            <a:off x="512064" y="1417739"/>
            <a:ext cx="11220310" cy="4088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75"/>
              </a:spcAft>
              <a:buNone/>
            </a:pPr>
            <a:r>
              <a:rPr lang="pl-PL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Głównym celem inicjatywy jest zapoznanie dzieci z wybranymi zawodami, które są obecne w ich najbliższym otoczeniu. Zależy nam na rozwijaniu ciekawości, motywacji do działania, kształtowaniu zainteresowań oraz wspieraniu dziecięcych marzeń o przyszłości.</a:t>
            </a:r>
          </a:p>
          <a:p>
            <a:pPr algn="just">
              <a:buNone/>
            </a:pPr>
            <a:r>
              <a:rPr lang="pl-PL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 ramach projektu organizowane są warsztaty tematyczne prowadzone przez krakowskie szkoły techniczne </a:t>
            </a:r>
          </a:p>
          <a:p>
            <a:pPr algn="just">
              <a:buNone/>
            </a:pPr>
            <a:r>
              <a:rPr lang="pl-PL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 branżowe.</a:t>
            </a:r>
          </a:p>
          <a:p>
            <a:pPr algn="just">
              <a:buNone/>
            </a:pPr>
            <a:endParaRPr lang="pl-PL" b="1" i="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pl-PL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zakłada również wsparcie merytoryczne dla nauczycieli przedszkoli. Biorą oni udział w szkoleniach, lekcjach otwartych i konferencjach, a także przygotowują scenariusze zajęć z zakresu preorientacji zawodowej.</a:t>
            </a:r>
          </a:p>
          <a:p>
            <a:pPr algn="ctr">
              <a:spcAft>
                <a:spcPts val="1800"/>
              </a:spcAft>
            </a:pPr>
            <a:r>
              <a:rPr lang="pl-PL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Koordynatorka projektu: Katarzyna Dziurdzia</a:t>
            </a:r>
          </a:p>
          <a:p>
            <a:pPr>
              <a:spcAft>
                <a:spcPts val="1875"/>
              </a:spcAft>
            </a:pPr>
            <a:endParaRPr lang="pl-PL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875"/>
              </a:spcAft>
              <a:buNone/>
            </a:pPr>
            <a:endParaRPr lang="pl-PL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2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10C96-98E2-0729-763E-F81260A3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4FB6F9B-73DF-EE23-307A-5E4F8720B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4" y="330574"/>
            <a:ext cx="3961036" cy="61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386F13B-86F5-C750-7B23-C32822791426}"/>
              </a:ext>
            </a:extLst>
          </p:cNvPr>
          <p:cNvSpPr txBox="1"/>
          <p:nvPr/>
        </p:nvSpPr>
        <p:spPr>
          <a:xfrm>
            <a:off x="4412360" y="330574"/>
            <a:ext cx="7484807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l-PL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„SKOK W KOMPETENCJE”</a:t>
            </a:r>
          </a:p>
          <a:p>
            <a:pPr algn="ctr"/>
            <a:endParaRPr lang="pl-PL" sz="1500" b="1" i="0" dirty="0">
              <a:solidFill>
                <a:srgbClr val="00206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800" b="1" i="0" dirty="0">
              <a:solidFill>
                <a:schemeClr val="accent5">
                  <a:lumMod val="50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Ofertę kierujemy do wychowawców klas IV krakowskich szkół podstawowych. </a:t>
            </a:r>
          </a:p>
          <a:p>
            <a:pPr algn="just"/>
            <a:r>
              <a:rPr lang="pl-PL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Proponujemy udział Państwa klasy w cyklu 8 warsztatów prowadzonych </a:t>
            </a:r>
            <a:r>
              <a:rPr lang="pl-PL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przez doradców zawodowych, </a:t>
            </a:r>
            <a:r>
              <a:rPr lang="pl-PL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 terenie Specjalistycznej Poradni Psychologiczno Pedagogicznej pn. „Krakowski Ośrodek Kariery”, przy ul. W. Popławskiego 17, poruszających tematykę szeroko rozumianych kompetencji miękkich. </a:t>
            </a:r>
          </a:p>
          <a:p>
            <a:pPr algn="just"/>
            <a:r>
              <a:rPr lang="pl-PL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Naszym celem jest pobudzenie uczniów do odkrywania i rozwijania umiejętności przydatnych w szkole i potrzebnych w ich przyszłości zawodowej. Wierzymy, że poznawanie siebie i swoich zasobów oraz świadomość własnych emocji, potrzeb i obszarów do rozwoju sprzyjać będzie zarówno indywidualnemu rozwojowi jak również integracji zespołu klasowego.</a:t>
            </a:r>
            <a:r>
              <a:rPr lang="pl-PL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l-PL" sz="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endParaRPr lang="pl-PL" b="1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l-PL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Koordynatorka projektu: Magdalena Stasiak</a:t>
            </a:r>
          </a:p>
          <a:p>
            <a:endParaRPr lang="pl-PL" sz="2000" b="0" i="0" dirty="0"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43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4AD1D-6FE0-045C-2B16-6386B11BC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0461" y="203629"/>
            <a:ext cx="8001000" cy="664699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„Kuźnia zawodowców”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7C298-BB94-14AC-D7B2-A0D59998C4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076" y="956603"/>
            <a:ext cx="10949770" cy="563311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„Kuźnia Zawodowców” to projekt skierowany do uczniów klas VI krakowskich szkół podstawowych.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Stanowi on doskonałą okazję do zapoznania się z zawodami charakterystycznymi dla poszczególnych firm i instytucji. 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Kuźnia zawodowców daje możliwość poznania firmy od podszewki, zobaczenia kto jest za co odpowiedzialny, uświadomienia sobie różnorodności zawodów wśród osób zaangażowanych w jej rozwój oraz zrozumienie, że każdy zawód jest równie ważny i potrzebny.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Przez cały rok uczestnicy „Kuźni zawodowców” – klasy wraz z wychowawcą – są zapraszane przez różne krakowskie firmy i oprowadzane po ich siedzibach. Uczniowie poznają główne obszary działalności firmy, ale dowiadują się również o osobach, które wykonują mniej oczywiste prace (np. logistyka transportu czy w piekarni). Harmonogram wyjść ustalany jest na bieżąco, terminy dostosowujemy do  możliwości obu stron.</a:t>
            </a:r>
          </a:p>
          <a:p>
            <a:pPr>
              <a:spcBef>
                <a:spcPts val="0"/>
              </a:spcBef>
            </a:pPr>
            <a:endParaRPr lang="pl-PL" sz="1900" b="1" dirty="0">
              <a:solidFill>
                <a:schemeClr val="tx1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9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Koordynatorami projektu są: </a:t>
            </a:r>
          </a:p>
          <a:p>
            <a:pPr>
              <a:spcAft>
                <a:spcPts val="0"/>
              </a:spcAft>
            </a:pPr>
            <a:r>
              <a:rPr lang="pl-PL" sz="19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Anna </a:t>
            </a:r>
            <a:r>
              <a:rPr lang="pl-PL" sz="1900" b="1" dirty="0" err="1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Kubieniec</a:t>
            </a:r>
            <a:r>
              <a:rPr lang="pl-PL" sz="19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Iwona Machnik, </a:t>
            </a:r>
          </a:p>
          <a:p>
            <a:pPr>
              <a:spcAft>
                <a:spcPts val="0"/>
              </a:spcAft>
            </a:pPr>
            <a:r>
              <a:rPr lang="pl-PL" sz="1900" b="1" dirty="0">
                <a:solidFill>
                  <a:schemeClr val="tx1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Agata Wojdyńska, Martynian Budziak</a:t>
            </a:r>
          </a:p>
          <a:p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5C7DBE-6B8E-6D2F-9C25-BACF7C95897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007" y="4683721"/>
            <a:ext cx="422916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2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D7FF4C-B179-6B0E-FA8B-D002E874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499" y="964504"/>
            <a:ext cx="10246552" cy="3192897"/>
          </a:xfrm>
        </p:spPr>
        <p:txBody>
          <a:bodyPr>
            <a:noAutofit/>
          </a:bodyPr>
          <a:lstStyle/>
          <a:p>
            <a: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„Rajd po fach” skierowany jest do uczniów klas VII i VIII przygotowujących się do wyboru szkoły ponadpodstawowej. </a:t>
            </a:r>
            <a:b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Zakłada on udział uczniów szkół podstawowych w warsztatach, które organizują krakowskie szkoły branżowe i techniczne. Dla uczniów klas VII i VIII to doskonała okazja, aby poznać szkoły i zawody oraz możliwości i wymagania związane z kształceniem w danej szkole.</a:t>
            </a:r>
            <a:b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Ponadto w ramach projektu odbywają się:</a:t>
            </a:r>
            <a:b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konferencje on-line dla rodziców i uczniów z dyrektorami, pedagogami i doradcami zawodowymi ze szkół  branżowych i technicznych – spotkania te przybliżają uczestnikom charakter poszczególnych placówek i zachęcają do spotkań indywidualnych z doradcami zawodowymi;</a:t>
            </a:r>
            <a:b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warsztaty i szkolenia z zakresu doradztwa zawodowego dla nauczycieli i szkolnych doradców zawodowych                           </a:t>
            </a:r>
            <a:b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800" b="1" cap="none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						 </a:t>
            </a:r>
            <a:r>
              <a:rPr lang="pl-PL" sz="1800" b="1" cap="none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Koordynatorka projektu: Agata Chudzikiewicz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748F422-AC20-F120-9639-6D1FD34F8049}"/>
              </a:ext>
            </a:extLst>
          </p:cNvPr>
          <p:cNvSpPr txBox="1"/>
          <p:nvPr/>
        </p:nvSpPr>
        <p:spPr>
          <a:xfrm>
            <a:off x="3064592" y="248264"/>
            <a:ext cx="61107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32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RAJD PO FACH</a:t>
            </a:r>
            <a:r>
              <a:rPr lang="pl-PL" sz="3200" b="1" i="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69C3B84-2C69-BE06-9B6D-6B9AFA52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99" y="4404852"/>
            <a:ext cx="10094766" cy="20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5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C2B31-839F-6412-947C-09CA8CBC7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AEA62B-6B20-4333-B266-DDB017B3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8" y="406400"/>
            <a:ext cx="8534401" cy="113948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„KLASA DLA ASA”</a:t>
            </a:r>
            <a:br>
              <a:rPr lang="pl-PL" b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l-PL" dirty="0">
              <a:latin typeface="Garamond" panose="02020404030301010803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822253-41CA-67EC-9C2F-C76CD4280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748" y="1355185"/>
            <a:ext cx="8290560" cy="4426636"/>
          </a:xfrm>
        </p:spPr>
        <p:txBody>
          <a:bodyPr>
            <a:normAutofit/>
          </a:bodyPr>
          <a:lstStyle/>
          <a:p>
            <a:pPr algn="just"/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Projekt skierowany jest do uczniów klas VII i VIII krakowskich szkół podstawowych, o </a:t>
            </a:r>
            <a:r>
              <a:rPr lang="pl-PL" sz="1900" b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neuroróżnorodnych</a:t>
            </a: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potrzebach.</a:t>
            </a:r>
          </a:p>
          <a:p>
            <a:pPr algn="just"/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Celem projektu jest wspieranie uczniów w rozwijaniu kompetencji </a:t>
            </a:r>
            <a:r>
              <a:rPr lang="pl-PL" sz="1900" b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społeczno</a:t>
            </a: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– emocjonalnych, w tym kompetencji miękkich przydatnych w szkole, a także w ich przyszłości zawodowej.</a:t>
            </a:r>
          </a:p>
          <a:p>
            <a:pPr algn="just"/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 ramach projektu poradnia oferuje konsultacje z rodzicami uczniów – przed rozpoczęciem cyklu zajęć – w celu zebrania wywiadu, a także po ich zakończeniu – aby podsumować spotkania i zaobserwowane postępy rozwojowe u młodzieży. Rodzice uczniów zaproszeni są również na jednorazowe spotkanie grupowe, poszerzające wiedzę z zakresu potrzeb rozwijających się </a:t>
            </a:r>
            <a:r>
              <a:rPr lang="pl-PL" sz="1900" b="1" dirty="0" err="1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neuroróżnorodnie</a:t>
            </a:r>
            <a:r>
              <a:rPr lang="pl-PL" sz="1900" b="1" dirty="0">
                <a:solidFill>
                  <a:srgbClr val="002060"/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nastolatków.</a:t>
            </a:r>
          </a:p>
          <a:p>
            <a:endParaRPr lang="pl-PL" sz="3200" b="1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69B145B-2E32-6940-ECD3-D08B84EC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674" y="149215"/>
            <a:ext cx="2613578" cy="655956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4125D50-572D-2F45-9708-5C24193BA427}"/>
              </a:ext>
            </a:extLst>
          </p:cNvPr>
          <p:cNvSpPr txBox="1"/>
          <p:nvPr/>
        </p:nvSpPr>
        <p:spPr>
          <a:xfrm>
            <a:off x="1134794" y="5247004"/>
            <a:ext cx="6780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i="0" dirty="0">
                <a:effectLst/>
                <a:latin typeface="Garamond" panose="02020404030301010803" pitchFamily="18" charset="0"/>
              </a:rPr>
              <a:t>Koordynatorki projektu:</a:t>
            </a:r>
          </a:p>
          <a:p>
            <a:pPr algn="ctr"/>
            <a:r>
              <a:rPr lang="pl-PL" b="1" i="0" dirty="0">
                <a:effectLst/>
                <a:latin typeface="Garamond" panose="02020404030301010803" pitchFamily="18" charset="0"/>
              </a:rPr>
              <a:t>Agata Godycka i Dominika Szlachta</a:t>
            </a:r>
            <a:endParaRPr lang="pl-PL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45818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1562</Words>
  <Application>Microsoft Office PowerPoint</Application>
  <PresentationFormat>Panoramiczny</PresentationFormat>
  <Paragraphs>110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Garamond</vt:lpstr>
      <vt:lpstr>Wingdings</vt:lpstr>
      <vt:lpstr>Wingdings 3</vt:lpstr>
      <vt:lpstr>Wycinek</vt:lpstr>
      <vt:lpstr>Działania Specjalistycznej Poradni  Psychologiczno – Pedagogicznej  pn. „Krakowski Ośrodek Kariery”</vt:lpstr>
      <vt:lpstr> </vt:lpstr>
      <vt:lpstr> </vt:lpstr>
      <vt:lpstr>Projekty SPPP „KOK”</vt:lpstr>
      <vt:lpstr>Prezentacja programu PowerPoint</vt:lpstr>
      <vt:lpstr>Prezentacja programu PowerPoint</vt:lpstr>
      <vt:lpstr>„Kuźnia zawodowców”</vt:lpstr>
      <vt:lpstr>Projekt „Rajd po fach” skierowany jest do uczniów klas VII i VIII przygotowujących się do wyboru szkoły ponadpodstawowej.  Zakłada on udział uczniów szkół podstawowych w warsztatach, które organizują krakowskie szkoły branżowe i techniczne. Dla uczniów klas VII i VIII to doskonała okazja, aby poznać szkoły i zawody oraz możliwości i wymagania związane z kształceniem w danej szkole. Ponadto w ramach projektu odbywają się: - konferencje on-line dla rodziców i uczniów z dyrektorami, pedagogami i doradcami zawodowymi ze szkół  branżowych i technicznych – spotkania te przybliżają uczestnikom charakter poszczególnych placówek i zachęcają do spotkań indywidualnych z doradcami zawodowymi; - warsztaty i szkolenia z zakresu doradztwa zawodowego dla nauczycieli i szkolnych doradców zawodowych                                   Koordynatorka projektu: Agata Chudzikiewicz </vt:lpstr>
      <vt:lpstr>„KLASA DLA ASA”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„Doradztwo zawodowe w bibliotece” </vt:lpstr>
      <vt:lpstr>„Grupa łowców talentów”</vt:lpstr>
      <vt:lpstr>Prezentacja programu PowerPoint</vt:lpstr>
      <vt:lpstr>Serdecznie zapraszamy  do specjalistycznej poradni  Psychologiczno – pedagogicznej  pn. „Krakowski Ośrodek kariery”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Specjalistycznej Poradni  Psychologiczno – Pedagogicznej  pn. „Krakowski Ośrodek Kariery”</dc:title>
  <dc:creator>Sylwia</dc:creator>
  <cp:lastModifiedBy>Sylwia</cp:lastModifiedBy>
  <cp:revision>49</cp:revision>
  <dcterms:created xsi:type="dcterms:W3CDTF">2025-01-08T09:48:47Z</dcterms:created>
  <dcterms:modified xsi:type="dcterms:W3CDTF">2025-10-02T11:29:04Z</dcterms:modified>
</cp:coreProperties>
</file>